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3" r:id="rId3"/>
    <p:sldMasterId id="2147483664" r:id="rId4"/>
    <p:sldMasterId id="2147483665" r:id="rId5"/>
    <p:sldMasterId id="2147483666" r:id="rId6"/>
    <p:sldMasterId id="2147483667" r:id="rId7"/>
  </p:sldMasterIdLst>
  <p:notesMasterIdLst>
    <p:notesMasterId r:id="rId4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28E1455-CA49-4E10-8767-FA39239D6B39}">
  <a:tblStyle styleId="{428E1455-CA49-4E10-8767-FA39239D6B3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0" d="100"/>
          <a:sy n="100" d="100"/>
        </p:scale>
        <p:origin x="-29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rgbClr val="000000"/>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1320800" y="879475"/>
            <a:ext cx="4217987" cy="31638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56" name="Google Shape;156;p1:notes"/>
          <p:cNvSpPr txBox="1">
            <a:spLocks noGrp="1"/>
          </p:cNvSpPr>
          <p:nvPr>
            <p:ph type="body" idx="1"/>
          </p:nvPr>
        </p:nvSpPr>
        <p:spPr>
          <a:xfrm>
            <a:off x="1062037" y="4349750"/>
            <a:ext cx="4737100" cy="3509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20</a:t>
            </a:fld>
            <a:endParaRPr/>
          </a:p>
        </p:txBody>
      </p:sp>
      <p:sp>
        <p:nvSpPr>
          <p:cNvPr id="284" name="Google Shape;284;p20:notes"/>
          <p:cNvSpPr txBox="1"/>
          <p:nvPr/>
        </p:nvSpPr>
        <p:spPr>
          <a:xfrm>
            <a:off x="3881437" y="8686800"/>
            <a:ext cx="2970212" cy="446087"/>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1" i="0" u="none">
                <a:solidFill>
                  <a:srgbClr val="000000"/>
                </a:solidFill>
                <a:latin typeface="Times New Roman"/>
                <a:ea typeface="Times New Roman"/>
                <a:cs typeface="Times New Roman"/>
                <a:sym typeface="Times New Roman"/>
              </a:rPr>
              <a:pPr marL="0" marR="0" lvl="0" indent="0" algn="r" rtl="0">
                <a:lnSpc>
                  <a:spcPct val="93000"/>
                </a:lnSpc>
                <a:spcBef>
                  <a:spcPts val="0"/>
                </a:spcBef>
                <a:spcAft>
                  <a:spcPts val="0"/>
                </a:spcAft>
                <a:buClr>
                  <a:srgbClr val="000000"/>
                </a:buClr>
                <a:buSzPts val="1400"/>
                <a:buFont typeface="Times New Roman"/>
                <a:buNone/>
              </a:pPr>
              <a:t>20</a:t>
            </a:fld>
            <a:endParaRPr/>
          </a:p>
        </p:txBody>
      </p:sp>
      <p:sp>
        <p:nvSpPr>
          <p:cNvPr id="285" name="Google Shape;285;p20:notes"/>
          <p:cNvSpPr>
            <a:spLocks noGrp="1" noRot="1" noChangeAspect="1"/>
          </p:cNvSpPr>
          <p:nvPr>
            <p:ph type="sldImg" idx="2"/>
          </p:nvPr>
        </p:nvSpPr>
        <p:spPr>
          <a:xfrm>
            <a:off x="-228600" y="-342900"/>
            <a:ext cx="7315200" cy="54879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6" name="Google Shape;286;p20:notes"/>
          <p:cNvSpPr txBox="1">
            <a:spLocks noGrp="1"/>
          </p:cNvSpPr>
          <p:nvPr>
            <p:ph type="body" idx="1"/>
          </p:nvPr>
        </p:nvSpPr>
        <p:spPr>
          <a:xfrm>
            <a:off x="685800" y="4343400"/>
            <a:ext cx="5480050" cy="410368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Autofit/>
          </a:bodyPr>
          <a:lstStyle>
            <a:lvl1pPr lvl="0" algn="l">
              <a:spcBef>
                <a:spcPts val="600"/>
              </a:spcBef>
              <a:spcAft>
                <a:spcPts val="0"/>
              </a:spcAft>
              <a:buSzPts val="2080"/>
              <a:buNone/>
              <a:defRPr sz="2600">
                <a:solidFill>
                  <a:srgbClr val="341108"/>
                </a:solidFill>
              </a:defRPr>
            </a:lvl1pPr>
            <a:lvl2pPr lvl="1" algn="ctr">
              <a:spcBef>
                <a:spcPts val="550"/>
              </a:spcBef>
              <a:spcAft>
                <a:spcPts val="0"/>
              </a:spcAft>
              <a:buSzPts val="180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5" name="Google Shape;25;p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572314"/>
              </a:buClr>
              <a:buSzPts val="4000"/>
              <a:buFont typeface="Gill Sans"/>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341108"/>
                </a:solidFill>
              </a:defRPr>
            </a:lvl1pPr>
            <a:lvl2pPr marL="914400" lvl="1" indent="-228600" algn="l">
              <a:spcBef>
                <a:spcPts val="55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7" name="Google Shape;107;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TWO_OBJECTS_WITH_TEXT">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45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9" name="Google Shape;119;p1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0" name="Google Shape;120;p1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1" name="Google Shape;121;p1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2" name="Google Shape;122;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572314"/>
              </a:buClr>
              <a:buSzPts val="2200"/>
              <a:buFont typeface="Gill Sans"/>
              <a:buNone/>
              <a:defRPr sz="2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spcBef>
                <a:spcPts val="55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4" name="Google Shape;134;p18"/>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spcBef>
                <a:spcPts val="600"/>
              </a:spcBef>
              <a:spcAft>
                <a:spcPts val="0"/>
              </a:spcAft>
              <a:buSzPts val="2560"/>
              <a:buChar char="⚫"/>
              <a:defRPr sz="3200"/>
            </a:lvl1pPr>
            <a:lvl2pPr marL="914400" lvl="1" indent="-406400" algn="l">
              <a:spcBef>
                <a:spcPts val="55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5" name="Google Shape;135;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72314"/>
              </a:buClr>
              <a:buSzPts val="2100"/>
              <a:buFont typeface="Gill Sans"/>
              <a:buNone/>
              <a:defRPr sz="21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0"/>
          <p:cNvSpPr>
            <a:spLocks noGrp="1"/>
          </p:cNvSpPr>
          <p:nvPr>
            <p:ph type="pic" idx="2"/>
          </p:nvPr>
        </p:nvSpPr>
        <p:spPr>
          <a:xfrm>
            <a:off x="838200" y="1143003"/>
            <a:ext cx="4419600" cy="3514531"/>
          </a:xfrm>
          <a:prstGeom prst="roundRect">
            <a:avLst>
              <a:gd name="adj" fmla="val 783"/>
            </a:avLst>
          </a:prstGeom>
          <a:solidFill>
            <a:schemeClr val="lt2"/>
          </a:solidFill>
          <a:ln>
            <a:noFill/>
          </a:ln>
        </p:spPr>
      </p:sp>
      <p:sp>
        <p:nvSpPr>
          <p:cNvPr id="150" name="Google Shape;150;p2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spcBef>
                <a:spcPts val="550"/>
              </a:spcBef>
              <a:spcAft>
                <a:spcPts val="0"/>
              </a:spcAft>
              <a:buSzPts val="1200"/>
              <a:buChar char="◦"/>
              <a:defRPr sz="1200"/>
            </a:lvl2pPr>
            <a:lvl3pPr marL="1371600" lvl="2" indent="-292100" algn="l">
              <a:spcBef>
                <a:spcPts val="200"/>
              </a:spcBef>
              <a:spcAft>
                <a:spcPts val="0"/>
              </a:spcAft>
              <a:buSzPts val="100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51" name="Google Shape;151;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четыре объекта" type="fourObj">
  <p:cSld name="FOUR_OBJECTS">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435100" y="274638"/>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1435100" y="1447800"/>
            <a:ext cx="3673475" cy="23241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6"/>
          <p:cNvSpPr txBox="1">
            <a:spLocks noGrp="1"/>
          </p:cNvSpPr>
          <p:nvPr>
            <p:ph type="body" idx="2"/>
          </p:nvPr>
        </p:nvSpPr>
        <p:spPr>
          <a:xfrm>
            <a:off x="5260975" y="1447800"/>
            <a:ext cx="3673475" cy="23241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6"/>
          <p:cNvSpPr txBox="1">
            <a:spLocks noGrp="1"/>
          </p:cNvSpPr>
          <p:nvPr>
            <p:ph type="body" idx="3"/>
          </p:nvPr>
        </p:nvSpPr>
        <p:spPr>
          <a:xfrm>
            <a:off x="1435100" y="3924300"/>
            <a:ext cx="3673475" cy="23241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6"/>
          <p:cNvSpPr txBox="1">
            <a:spLocks noGrp="1"/>
          </p:cNvSpPr>
          <p:nvPr>
            <p:ph type="body" idx="4"/>
          </p:nvPr>
        </p:nvSpPr>
        <p:spPr>
          <a:xfrm>
            <a:off x="5260975" y="3924300"/>
            <a:ext cx="3673475" cy="23241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Пустой слайд" type="blank">
  <p:cSld name="BLANK">
    <p:spTree>
      <p:nvGrpSpPr>
        <p:cNvPr id="1" name="Shape 59"/>
        <p:cNvGrpSpPr/>
        <p:nvPr/>
      </p:nvGrpSpPr>
      <p:grpSpPr>
        <a:xfrm>
          <a:off x="0" y="0"/>
          <a:ext cx="0" cy="0"/>
          <a:chOff x="0" y="0"/>
          <a:chExt cx="0" cy="0"/>
        </a:xfrm>
      </p:grpSpPr>
      <p:sp>
        <p:nvSpPr>
          <p:cNvPr id="60" name="Google Shape;60;p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8"/>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body" idx="1"/>
          </p:nvPr>
        </p:nvSpPr>
        <p:spPr>
          <a:xfrm rot="5400000">
            <a:off x="2784475" y="98425"/>
            <a:ext cx="4800600" cy="749935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9" name="Google Shape;79;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0"/>
        <p:cNvGrpSpPr/>
        <p:nvPr/>
      </p:nvGrpSpPr>
      <p:grpSpPr>
        <a:xfrm>
          <a:off x="0" y="0"/>
          <a:ext cx="0" cy="0"/>
          <a:chOff x="0" y="0"/>
          <a:chExt cx="0" cy="0"/>
        </a:xfrm>
      </p:grpSpPr>
      <p:sp>
        <p:nvSpPr>
          <p:cNvPr id="91" name="Google Shape;91;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b="0">
                <a:solidFill>
                  <a:srgbClr val="B5A7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1" name="Google Shape;11;p1"/>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2" name="Google Shape;12;p1"/>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a:path>
            <a:tileRect/>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chemeClr val="lt1"/>
              </a:solidFill>
              <a:latin typeface="Gill Sans"/>
              <a:ea typeface="Gill Sans"/>
              <a:cs typeface="Gill Sans"/>
              <a:sym typeface="Gill Sans"/>
            </a:endParaRPr>
          </a:p>
        </p:txBody>
      </p:sp>
      <p:sp>
        <p:nvSpPr>
          <p:cNvPr id="13" name="Google Shape;13;p1"/>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4" name="Google Shape;14;p1"/>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5" name="Google Shape;15;p1"/>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a:path>
            <a:tileRect/>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Gill Sans"/>
              <a:ea typeface="Gill Sans"/>
              <a:cs typeface="Gill Sans"/>
              <a:sym typeface="Gill Sans"/>
            </a:endParaRPr>
          </a:p>
        </p:txBody>
      </p:sp>
      <p:sp>
        <p:nvSpPr>
          <p:cNvPr id="16" name="Google Shape;16;p1"/>
          <p:cNvSpPr/>
          <p:nvPr/>
        </p:nvSpPr>
        <p:spPr>
          <a:xfrm>
            <a:off x="1157287" y="1344612"/>
            <a:ext cx="63500" cy="65087"/>
          </a:xfrm>
          <a:prstGeom prst="ellipse">
            <a:avLst/>
          </a:prstGeom>
          <a:noFill/>
          <a:ln w="12700" cap="rnd" cmpd="sng">
            <a:solidFill>
              <a:srgbClr val="307F9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7" name="Google Shape;17;p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8" name="Google Shape;18;p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9" name="Google Shape;19;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20" name="Google Shape;20;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21" name="Google Shape;21;p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8"/>
        <p:cNvGrpSpPr/>
        <p:nvPr/>
      </p:nvGrpSpPr>
      <p:grpSpPr>
        <a:xfrm>
          <a:off x="0" y="0"/>
          <a:ext cx="0" cy="0"/>
          <a:chOff x="0" y="0"/>
          <a:chExt cx="0" cy="0"/>
        </a:xfrm>
      </p:grpSpPr>
      <p:sp>
        <p:nvSpPr>
          <p:cNvPr id="29" name="Google Shape;29;p3"/>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30" name="Google Shape;30;p3"/>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31" name="Google Shape;31;p3"/>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a:path>
            <a:tileRect/>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chemeClr val="lt1"/>
              </a:solidFill>
              <a:latin typeface="Gill Sans"/>
              <a:ea typeface="Gill Sans"/>
              <a:cs typeface="Gill Sans"/>
              <a:sym typeface="Gill Sans"/>
            </a:endParaRPr>
          </a:p>
        </p:txBody>
      </p:sp>
      <p:sp>
        <p:nvSpPr>
          <p:cNvPr id="32" name="Google Shape;32;p3"/>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33" name="Google Shape;33;p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34" name="Google Shape;34;p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35" name="Google Shape;35;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36" name="Google Shape;36;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37" name="Google Shape;37;p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
        <p:nvSpPr>
          <p:cNvPr id="38" name="Google Shape;38;p3"/>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1"/>
          <p:cNvSpPr txBox="1"/>
          <p:nvPr/>
        </p:nvSpPr>
        <p:spPr>
          <a:xfrm>
            <a:off x="1014412" y="0"/>
            <a:ext cx="812958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84" name="Google Shape;84;p11"/>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85" name="Google Shape;85;p1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86" name="Google Shape;86;p1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88" name="Google Shape;88;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89" name="Google Shape;89;p1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3"/>
          <p:cNvSpPr txBox="1"/>
          <p:nvPr/>
        </p:nvSpPr>
        <p:spPr>
          <a:xfrm>
            <a:off x="2282825"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96" name="Google Shape;96;p13"/>
          <p:cNvSpPr txBox="1"/>
          <p:nvPr/>
        </p:nvSpPr>
        <p:spPr>
          <a:xfrm>
            <a:off x="2286000" y="0"/>
            <a:ext cx="76200"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97" name="Google Shape;97;p13"/>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a:path>
            <a:tileRect/>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rbel"/>
              <a:buNone/>
            </a:pPr>
            <a:endParaRPr sz="1800" b="0" i="0" u="none" strike="noStrike" cap="none">
              <a:solidFill>
                <a:schemeClr val="dk1"/>
              </a:solidFill>
              <a:latin typeface="Gill Sans"/>
              <a:ea typeface="Gill Sans"/>
              <a:cs typeface="Gill Sans"/>
              <a:sym typeface="Gill Sans"/>
            </a:endParaRPr>
          </a:p>
        </p:txBody>
      </p:sp>
      <p:sp>
        <p:nvSpPr>
          <p:cNvPr id="98" name="Google Shape;98;p13"/>
          <p:cNvSpPr/>
          <p:nvPr/>
        </p:nvSpPr>
        <p:spPr>
          <a:xfrm>
            <a:off x="2408237" y="2746375"/>
            <a:ext cx="63500" cy="63500"/>
          </a:xfrm>
          <a:prstGeom prst="ellipse">
            <a:avLst/>
          </a:prstGeom>
          <a:noFill/>
          <a:ln w="12700" cap="rnd" cmpd="sng">
            <a:solidFill>
              <a:srgbClr val="307F9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99" name="Google Shape;99;p1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00" name="Google Shape;100;p1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01" name="Google Shape;101;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02" name="Google Shape;102;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03" name="Google Shape;103;p1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12" name="Google Shape;112;p1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13" name="Google Shape;113;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14" name="Google Shape;114;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15" name="Google Shape;115;p1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27" name="Google Shape;127;p17"/>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8" name="Google Shape;128;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29" name="Google Shape;129;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30" name="Google Shape;130;p1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9"/>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Gill Sans"/>
              <a:ea typeface="Gill Sans"/>
              <a:cs typeface="Gill Sans"/>
              <a:sym typeface="Gill Sans"/>
            </a:endParaRPr>
          </a:p>
        </p:txBody>
      </p:sp>
      <p:sp>
        <p:nvSpPr>
          <p:cNvPr id="140" name="Google Shape;140;p19"/>
          <p:cNvSpPr/>
          <p:nvPr/>
        </p:nvSpPr>
        <p:spPr>
          <a:xfrm rot="-2160000">
            <a:off x="396875" y="954087"/>
            <a:ext cx="685800"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rgbClr val="EBDAB1">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41" name="Google Shape;141;p19"/>
          <p:cNvSpPr/>
          <p:nvPr/>
        </p:nvSpPr>
        <p:spPr>
          <a:xfrm rot="2160000" flipH="1">
            <a:off x="5003800" y="936625"/>
            <a:ext cx="649287"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chemeClr val="lt2">
                <a:alpha val="19607"/>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Corbel"/>
              <a:ea typeface="Corbel"/>
              <a:cs typeface="Corbel"/>
              <a:sym typeface="Corbel"/>
            </a:endParaRPr>
          </a:p>
        </p:txBody>
      </p:sp>
      <p:sp>
        <p:nvSpPr>
          <p:cNvPr id="142" name="Google Shape;142;p1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43" name="Google Shape;143;p19"/>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44" name="Google Shape;144;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200" b="0" i="0" u="none">
                <a:solidFill>
                  <a:srgbClr val="B5A788"/>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45" name="Google Shape;145;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SzPts val="1400"/>
              <a:buNone/>
              <a:defRPr sz="1800" b="1" i="0" u="none" strike="noStrike" cap="none">
                <a:solidFill>
                  <a:schemeClr val="dk1"/>
                </a:solidFill>
                <a:latin typeface="Corbel"/>
                <a:ea typeface="Corbel"/>
                <a:cs typeface="Corbel"/>
                <a:sym typeface="Corbel"/>
              </a:defRPr>
            </a:lvl9pPr>
          </a:lstStyle>
          <a:p>
            <a:endParaRPr/>
          </a:p>
        </p:txBody>
      </p:sp>
      <p:sp>
        <p:nvSpPr>
          <p:cNvPr id="146" name="Google Shape;146;p1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1pPr>
            <a:lvl2pPr marL="0" marR="0" lvl="1"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2pPr>
            <a:lvl3pPr marL="0" marR="0" lvl="2"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3pPr>
            <a:lvl4pPr marL="0" marR="0" lvl="3"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4pPr>
            <a:lvl5pPr marL="0" marR="0" lvl="4"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5pPr>
            <a:lvl6pPr marL="0" marR="0" lvl="5"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6pPr>
            <a:lvl7pPr marL="0" marR="0" lvl="6"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7pPr>
            <a:lvl8pPr marL="0" marR="0" lvl="7"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8pPr>
            <a:lvl9pPr marL="0" marR="0" lvl="8" indent="0" algn="ctr" rtl="0">
              <a:lnSpc>
                <a:spcPct val="100000"/>
              </a:lnSpc>
              <a:spcBef>
                <a:spcPts val="0"/>
              </a:spcBef>
              <a:spcAft>
                <a:spcPts val="0"/>
              </a:spcAft>
              <a:buClr>
                <a:srgbClr val="B5A788"/>
              </a:buClr>
              <a:buSzPts val="1200"/>
              <a:buFont typeface="Corbel"/>
              <a:buNone/>
              <a:defRPr sz="1200" b="0" i="0" u="none">
                <a:solidFill>
                  <a:srgbClr val="B5A788"/>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rotWithShape="1">
          <a:blip r:embed="rId3">
            <a:alphaModFix/>
          </a:blip>
          <a:srcRect/>
          <a:stretch/>
        </p:blipFill>
        <p:spPr>
          <a:xfrm>
            <a:off x="0" y="-142875"/>
            <a:ext cx="6076950" cy="2286000"/>
          </a:xfrm>
          <a:prstGeom prst="rect">
            <a:avLst/>
          </a:prstGeom>
          <a:noFill/>
          <a:ln>
            <a:noFill/>
          </a:ln>
        </p:spPr>
      </p:pic>
      <p:pic>
        <p:nvPicPr>
          <p:cNvPr id="159" name="Google Shape;159;p21"/>
          <p:cNvPicPr preferRelativeResize="0"/>
          <p:nvPr/>
        </p:nvPicPr>
        <p:blipFill rotWithShape="1">
          <a:blip r:embed="rId4">
            <a:alphaModFix/>
          </a:blip>
          <a:srcRect/>
          <a:stretch/>
        </p:blipFill>
        <p:spPr>
          <a:xfrm>
            <a:off x="6067425" y="-142875"/>
            <a:ext cx="3076575" cy="2286000"/>
          </a:xfrm>
          <a:prstGeom prst="rect">
            <a:avLst/>
          </a:prstGeom>
          <a:noFill/>
          <a:ln>
            <a:noFill/>
          </a:ln>
        </p:spPr>
      </p:pic>
      <p:sp>
        <p:nvSpPr>
          <p:cNvPr id="160" name="Google Shape;160;p21"/>
          <p:cNvSpPr txBox="1"/>
          <p:nvPr/>
        </p:nvSpPr>
        <p:spPr>
          <a:xfrm>
            <a:off x="468312" y="2500312"/>
            <a:ext cx="8280400" cy="30464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70C0"/>
              </a:buClr>
              <a:buSzPts val="2000"/>
              <a:buFont typeface="Arial"/>
              <a:buNone/>
            </a:pPr>
            <a:r>
              <a:rPr lang="en-US" sz="2000" b="1" i="0" u="none">
                <a:solidFill>
                  <a:srgbClr val="0070C0"/>
                </a:solidFill>
                <a:latin typeface="Arial"/>
                <a:ea typeface="Arial"/>
                <a:cs typeface="Arial"/>
                <a:sym typeface="Arial"/>
              </a:rPr>
              <a:t>РОДИТЕЛЬСКОЕ СОБРАНИЕ в 3-ьих классах</a:t>
            </a:r>
            <a:endParaRPr/>
          </a:p>
          <a:p>
            <a:pPr marL="0" marR="0" lvl="0" indent="0" algn="ctr" rtl="0">
              <a:lnSpc>
                <a:spcPct val="12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по выбору модуля комплексного курса</a:t>
            </a:r>
            <a:endParaRPr/>
          </a:p>
          <a:p>
            <a:pPr marL="0" marR="0" lvl="0" indent="0" algn="ctr" rtl="0">
              <a:lnSpc>
                <a:spcPct val="12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«Основы религиозных культур и светской этики»</a:t>
            </a:r>
            <a:endParaRPr/>
          </a:p>
          <a:p>
            <a:pPr marL="0" marR="0" lvl="0" indent="0" algn="ctr" rtl="0">
              <a:lnSpc>
                <a:spcPct val="120000"/>
              </a:lnSpc>
              <a:spcBef>
                <a:spcPts val="0"/>
              </a:spcBef>
              <a:spcAft>
                <a:spcPts val="0"/>
              </a:spcAft>
              <a:buClr>
                <a:schemeClr val="dk1"/>
              </a:buClr>
              <a:buSzPts val="2800"/>
              <a:buFont typeface="Corbel"/>
              <a:buNone/>
            </a:pPr>
            <a:endParaRPr sz="2800" b="1" i="0" u="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800" b="1" i="0" u="none">
              <a:solidFill>
                <a:srgbClr val="0020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1435100" y="274637"/>
            <a:ext cx="7499350" cy="135413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Воспитание детей </a:t>
            </a:r>
            <a:br>
              <a:rPr lang="en-US" sz="3900" b="1" i="0" u="none">
                <a:solidFill>
                  <a:srgbClr val="008000"/>
                </a:solidFill>
                <a:latin typeface="Corbel"/>
                <a:ea typeface="Corbel"/>
                <a:cs typeface="Corbel"/>
                <a:sym typeface="Corbel"/>
              </a:rPr>
            </a:br>
            <a:r>
              <a:rPr lang="en-US" sz="3900" b="1" i="0" u="none">
                <a:solidFill>
                  <a:srgbClr val="008000"/>
                </a:solidFill>
                <a:latin typeface="Corbel"/>
                <a:ea typeface="Corbel"/>
                <a:cs typeface="Corbel"/>
                <a:sym typeface="Corbel"/>
              </a:rPr>
              <a:t>в рамках курса ОРКСЭ</a:t>
            </a:r>
            <a:endParaRPr/>
          </a:p>
        </p:txBody>
      </p:sp>
      <p:pic>
        <p:nvPicPr>
          <p:cNvPr id="212" name="Google Shape;212;p30"/>
          <p:cNvPicPr preferRelativeResize="0">
            <a:picLocks noGrp="1"/>
          </p:cNvPicPr>
          <p:nvPr>
            <p:ph type="body" idx="1"/>
          </p:nvPr>
        </p:nvPicPr>
        <p:blipFill rotWithShape="1">
          <a:blip r:embed="rId3">
            <a:alphaModFix/>
          </a:blip>
          <a:srcRect/>
          <a:stretch/>
        </p:blipFill>
        <p:spPr>
          <a:xfrm>
            <a:off x="1298575" y="1450975"/>
            <a:ext cx="7808912" cy="4797425"/>
          </a:xfrm>
          <a:prstGeom prst="rect">
            <a:avLst/>
          </a:prstGeom>
          <a:noFill/>
          <a:ln>
            <a:noFill/>
          </a:ln>
        </p:spPr>
      </p:pic>
      <p:pic>
        <p:nvPicPr>
          <p:cNvPr id="213" name="Google Shape;213;p30"/>
          <p:cNvPicPr preferRelativeResize="0"/>
          <p:nvPr/>
        </p:nvPicPr>
        <p:blipFill rotWithShape="1">
          <a:blip r:embed="rId4">
            <a:alphaModFix/>
          </a:blip>
          <a:srcRect/>
          <a:stretch/>
        </p:blipFill>
        <p:spPr>
          <a:xfrm>
            <a:off x="35496" y="77876"/>
            <a:ext cx="3165767" cy="1190884"/>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1331912" y="260350"/>
            <a:ext cx="7497762" cy="79216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                        Модули курса ОРКСЭ:</a:t>
            </a:r>
            <a:endParaRPr/>
          </a:p>
        </p:txBody>
      </p:sp>
      <p:sp>
        <p:nvSpPr>
          <p:cNvPr id="219" name="Google Shape;219;p31"/>
          <p:cNvSpPr txBox="1">
            <a:spLocks noGrp="1"/>
          </p:cNvSpPr>
          <p:nvPr>
            <p:ph type="body" idx="1"/>
          </p:nvPr>
        </p:nvSpPr>
        <p:spPr>
          <a:xfrm>
            <a:off x="1403350" y="1196975"/>
            <a:ext cx="7497762" cy="5040312"/>
          </a:xfrm>
          <a:prstGeom prst="rect">
            <a:avLst/>
          </a:prstGeom>
          <a:noFill/>
          <a:ln>
            <a:noFill/>
          </a:ln>
        </p:spPr>
        <p:txBody>
          <a:bodyPr spcFirstLastPara="1" wrap="square" lIns="91425" tIns="45700" rIns="91425" bIns="45700" anchor="t" anchorCtr="0">
            <a:noAutofit/>
          </a:bodyPr>
          <a:lstStyle/>
          <a:p>
            <a:pPr marL="692150" marR="0" lvl="0" indent="-609600" algn="l" rtl="0">
              <a:lnSpc>
                <a:spcPct val="90000"/>
              </a:lnSpc>
              <a:spcBef>
                <a:spcPts val="0"/>
              </a:spcBef>
              <a:spcAft>
                <a:spcPts val="0"/>
              </a:spcAft>
              <a:buClr>
                <a:schemeClr val="accent1"/>
              </a:buClr>
              <a:buSzPts val="2240"/>
              <a:buFont typeface="Arial"/>
              <a:buChar char="•"/>
            </a:pPr>
            <a:r>
              <a:rPr lang="en-US" sz="2800" b="1" i="0" u="none" strike="noStrike" cap="none">
                <a:solidFill>
                  <a:schemeClr val="dk1"/>
                </a:solidFill>
                <a:latin typeface="Corbel"/>
                <a:ea typeface="Corbel"/>
                <a:cs typeface="Corbel"/>
                <a:sym typeface="Corbel"/>
              </a:rPr>
              <a:t>Основы православной культуры.</a:t>
            </a:r>
            <a:endParaRPr/>
          </a:p>
          <a:p>
            <a:pPr marL="692150" marR="0" lvl="0" indent="-609600" algn="l" rtl="0">
              <a:lnSpc>
                <a:spcPct val="90000"/>
              </a:lnSpc>
              <a:spcBef>
                <a:spcPts val="600"/>
              </a:spcBef>
              <a:spcAft>
                <a:spcPts val="0"/>
              </a:spcAft>
              <a:buClr>
                <a:schemeClr val="accent1"/>
              </a:buClr>
              <a:buSzPts val="2240"/>
              <a:buFont typeface="Arial"/>
              <a:buChar char="•"/>
            </a:pPr>
            <a:r>
              <a:rPr lang="en-US" sz="2800" b="1" i="0" u="none" strike="noStrike" cap="none">
                <a:solidFill>
                  <a:schemeClr val="dk1"/>
                </a:solidFill>
                <a:latin typeface="Corbel"/>
                <a:ea typeface="Corbel"/>
                <a:cs typeface="Corbel"/>
                <a:sym typeface="Corbel"/>
              </a:rPr>
              <a:t>Основы исламской культуры.</a:t>
            </a:r>
            <a:endParaRPr/>
          </a:p>
          <a:p>
            <a:pPr marL="692150" marR="0" lvl="0" indent="-609600" algn="l" rtl="0">
              <a:lnSpc>
                <a:spcPct val="90000"/>
              </a:lnSpc>
              <a:spcBef>
                <a:spcPts val="600"/>
              </a:spcBef>
              <a:spcAft>
                <a:spcPts val="0"/>
              </a:spcAft>
              <a:buClr>
                <a:schemeClr val="accent1"/>
              </a:buClr>
              <a:buSzPts val="2240"/>
              <a:buFont typeface="Arial"/>
              <a:buChar char="•"/>
            </a:pPr>
            <a:r>
              <a:rPr lang="en-US" sz="2800" b="1" i="0" u="none" strike="noStrike" cap="none">
                <a:solidFill>
                  <a:schemeClr val="dk1"/>
                </a:solidFill>
                <a:latin typeface="Corbel"/>
                <a:ea typeface="Corbel"/>
                <a:cs typeface="Corbel"/>
                <a:sym typeface="Corbel"/>
              </a:rPr>
              <a:t>Основы буддийской культуры.</a:t>
            </a:r>
            <a:endParaRPr/>
          </a:p>
          <a:p>
            <a:pPr marL="692150" marR="0" lvl="0" indent="-609600" algn="l" rtl="0">
              <a:lnSpc>
                <a:spcPct val="90000"/>
              </a:lnSpc>
              <a:spcBef>
                <a:spcPts val="600"/>
              </a:spcBef>
              <a:spcAft>
                <a:spcPts val="0"/>
              </a:spcAft>
              <a:buClr>
                <a:schemeClr val="accent1"/>
              </a:buClr>
              <a:buSzPts val="2240"/>
              <a:buFont typeface="Arial"/>
              <a:buChar char="•"/>
            </a:pPr>
            <a:r>
              <a:rPr lang="en-US" sz="2800" b="1" i="0" u="none" strike="noStrike" cap="none">
                <a:solidFill>
                  <a:schemeClr val="dk1"/>
                </a:solidFill>
                <a:latin typeface="Corbel"/>
                <a:ea typeface="Corbel"/>
                <a:cs typeface="Corbel"/>
                <a:sym typeface="Corbel"/>
              </a:rPr>
              <a:t>Основы иудейской культуры.</a:t>
            </a:r>
            <a:endParaRPr/>
          </a:p>
          <a:p>
            <a:pPr marL="692150" marR="0" lvl="0" indent="-609600" algn="l" rtl="0">
              <a:lnSpc>
                <a:spcPct val="90000"/>
              </a:lnSpc>
              <a:spcBef>
                <a:spcPts val="600"/>
              </a:spcBef>
              <a:spcAft>
                <a:spcPts val="0"/>
              </a:spcAft>
              <a:buClr>
                <a:schemeClr val="accent1"/>
              </a:buClr>
              <a:buSzPts val="2240"/>
              <a:buFont typeface="Arial"/>
              <a:buChar char="•"/>
            </a:pPr>
            <a:r>
              <a:rPr lang="en-US" sz="2800" b="1" i="0" u="none" strike="noStrike" cap="none">
                <a:solidFill>
                  <a:schemeClr val="dk1"/>
                </a:solidFill>
                <a:latin typeface="Corbel"/>
                <a:ea typeface="Corbel"/>
                <a:cs typeface="Corbel"/>
                <a:sym typeface="Corbel"/>
              </a:rPr>
              <a:t>Основы мировых религиозных культур.</a:t>
            </a:r>
            <a:endParaRPr/>
          </a:p>
          <a:p>
            <a:pPr marL="692150" marR="0" lvl="0" indent="-609600" algn="l" rtl="0">
              <a:lnSpc>
                <a:spcPct val="90000"/>
              </a:lnSpc>
              <a:spcBef>
                <a:spcPts val="600"/>
              </a:spcBef>
              <a:spcAft>
                <a:spcPts val="0"/>
              </a:spcAft>
              <a:buClr>
                <a:schemeClr val="accent1"/>
              </a:buClr>
              <a:buSzPts val="2240"/>
              <a:buFont typeface="Arial"/>
              <a:buChar char="•"/>
            </a:pPr>
            <a:r>
              <a:rPr lang="en-US" sz="2800" b="1" i="0" u="none" strike="noStrike" cap="none">
                <a:solidFill>
                  <a:schemeClr val="dk1"/>
                </a:solidFill>
                <a:latin typeface="Corbel"/>
                <a:ea typeface="Corbel"/>
                <a:cs typeface="Corbel"/>
                <a:sym typeface="Corbel"/>
              </a:rPr>
              <a:t>Основы светской этики.</a:t>
            </a:r>
            <a:endParaRPr/>
          </a:p>
          <a:p>
            <a:pPr marL="692150" marR="0" lvl="0" indent="-609600" algn="l" rtl="0">
              <a:lnSpc>
                <a:spcPct val="90000"/>
              </a:lnSpc>
              <a:spcBef>
                <a:spcPts val="600"/>
              </a:spcBef>
              <a:spcAft>
                <a:spcPts val="0"/>
              </a:spcAft>
              <a:buClr>
                <a:schemeClr val="accent1"/>
              </a:buClr>
              <a:buSzPts val="2560"/>
              <a:buFont typeface="Noto Sans Symbols"/>
              <a:buNone/>
            </a:pPr>
            <a:r>
              <a:rPr lang="en-US" sz="3200" b="1" i="0" u="sng" strike="noStrike" cap="none">
                <a:solidFill>
                  <a:srgbClr val="008000"/>
                </a:solidFill>
                <a:latin typeface="Corbel"/>
                <a:ea typeface="Corbel"/>
                <a:cs typeface="Corbel"/>
                <a:sym typeface="Corbel"/>
              </a:rPr>
              <a:t>4 раздела</a:t>
            </a:r>
            <a:r>
              <a:rPr lang="en-US" sz="3200" b="1" i="1" u="sng" strike="noStrike" cap="none">
                <a:solidFill>
                  <a:srgbClr val="008000"/>
                </a:solidFill>
                <a:latin typeface="Corbel"/>
                <a:ea typeface="Corbel"/>
                <a:cs typeface="Corbel"/>
                <a:sym typeface="Corbel"/>
              </a:rPr>
              <a:t>:</a:t>
            </a:r>
            <a:r>
              <a:rPr lang="en-US" sz="3200" b="0" i="0" u="none" strike="noStrike" cap="none">
                <a:solidFill>
                  <a:schemeClr val="dk1"/>
                </a:solidFill>
                <a:latin typeface="Corbel"/>
                <a:ea typeface="Corbel"/>
                <a:cs typeface="Corbel"/>
                <a:sym typeface="Corbel"/>
              </a:rPr>
              <a:t> </a:t>
            </a:r>
            <a:endParaRPr/>
          </a:p>
          <a:p>
            <a:pPr marL="692150" marR="0" lvl="0" indent="-609600" algn="l" rtl="0">
              <a:lnSpc>
                <a:spcPct val="90000"/>
              </a:lnSpc>
              <a:spcBef>
                <a:spcPts val="600"/>
              </a:spcBef>
              <a:spcAft>
                <a:spcPts val="0"/>
              </a:spcAft>
              <a:buClr>
                <a:schemeClr val="accent1"/>
              </a:buClr>
              <a:buSzPts val="2560"/>
              <a:buFont typeface="Noto Sans Symbols"/>
              <a:buNone/>
            </a:pPr>
            <a:r>
              <a:rPr lang="en-US" sz="3200" b="0" i="0" u="none" strike="noStrike" cap="none">
                <a:solidFill>
                  <a:schemeClr val="dk1"/>
                </a:solidFill>
                <a:latin typeface="Arial"/>
                <a:ea typeface="Arial"/>
                <a:cs typeface="Arial"/>
                <a:sym typeface="Arial"/>
              </a:rPr>
              <a:t>1) «</a:t>
            </a:r>
            <a:r>
              <a:rPr lang="en-US" sz="3200" b="0" i="0" u="none" strike="noStrike" cap="none">
                <a:solidFill>
                  <a:schemeClr val="dk1"/>
                </a:solidFill>
                <a:latin typeface="Corbel"/>
                <a:ea typeface="Corbel"/>
                <a:cs typeface="Corbel"/>
                <a:sym typeface="Corbel"/>
              </a:rPr>
              <a:t>Россия – наша Родина»,</a:t>
            </a:r>
            <a:endParaRPr sz="3200" b="0" i="0" u="none" strike="noStrike" cap="none">
              <a:solidFill>
                <a:schemeClr val="dk1"/>
              </a:solidFill>
              <a:latin typeface="Arial"/>
              <a:ea typeface="Arial"/>
              <a:cs typeface="Arial"/>
              <a:sym typeface="Arial"/>
            </a:endParaRPr>
          </a:p>
          <a:p>
            <a:pPr marL="692150" marR="0" lvl="0" indent="-609600" algn="l" rtl="0">
              <a:lnSpc>
                <a:spcPct val="90000"/>
              </a:lnSpc>
              <a:spcBef>
                <a:spcPts val="600"/>
              </a:spcBef>
              <a:spcAft>
                <a:spcPts val="0"/>
              </a:spcAft>
              <a:buClr>
                <a:schemeClr val="accent1"/>
              </a:buClr>
              <a:buSzPts val="2560"/>
              <a:buFont typeface="Noto Sans Symbols"/>
              <a:buNone/>
            </a:pPr>
            <a:r>
              <a:rPr lang="en-US" sz="3200" b="0" i="0" u="none" strike="noStrike" cap="none">
                <a:solidFill>
                  <a:schemeClr val="dk1"/>
                </a:solidFill>
                <a:latin typeface="Corbel"/>
                <a:ea typeface="Corbel"/>
                <a:cs typeface="Corbel"/>
                <a:sym typeface="Corbel"/>
              </a:rPr>
              <a:t>2) и 3) модульные, </a:t>
            </a:r>
            <a:endParaRPr sz="3200" b="0" i="0" u="none" strike="noStrike" cap="none">
              <a:solidFill>
                <a:schemeClr val="dk1"/>
              </a:solidFill>
              <a:latin typeface="Arial"/>
              <a:ea typeface="Arial"/>
              <a:cs typeface="Arial"/>
              <a:sym typeface="Arial"/>
            </a:endParaRPr>
          </a:p>
          <a:p>
            <a:pPr marL="692150" marR="0" lvl="0" indent="-609600" algn="l" rtl="0">
              <a:lnSpc>
                <a:spcPct val="90000"/>
              </a:lnSpc>
              <a:spcBef>
                <a:spcPts val="600"/>
              </a:spcBef>
              <a:spcAft>
                <a:spcPts val="0"/>
              </a:spcAft>
              <a:buClr>
                <a:schemeClr val="accent1"/>
              </a:buClr>
              <a:buSzPts val="2560"/>
              <a:buFont typeface="Noto Sans Symbols"/>
              <a:buNone/>
            </a:pPr>
            <a:r>
              <a:rPr lang="en-US" sz="3200" b="0" i="0" u="none" strike="noStrike" cap="none">
                <a:solidFill>
                  <a:schemeClr val="dk1"/>
                </a:solidFill>
                <a:latin typeface="Corbel"/>
                <a:ea typeface="Corbel"/>
                <a:cs typeface="Corbel"/>
                <a:sym typeface="Corbel"/>
              </a:rPr>
              <a:t>4) «Любовь и уважение к Отечеству»</a:t>
            </a:r>
            <a:endParaRPr/>
          </a:p>
        </p:txBody>
      </p:sp>
      <p:pic>
        <p:nvPicPr>
          <p:cNvPr id="220" name="Google Shape;220;p31"/>
          <p:cNvPicPr preferRelativeResize="0"/>
          <p:nvPr/>
        </p:nvPicPr>
        <p:blipFill rotWithShape="1">
          <a:blip r:embed="rId3">
            <a:alphaModFix/>
          </a:blip>
          <a:srcRect/>
          <a:stretch/>
        </p:blipFill>
        <p:spPr>
          <a:xfrm>
            <a:off x="251520" y="116632"/>
            <a:ext cx="3165767" cy="1190884"/>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2"/>
          <p:cNvPicPr preferRelativeResize="0"/>
          <p:nvPr/>
        </p:nvPicPr>
        <p:blipFill rotWithShape="1">
          <a:blip r:embed="rId3">
            <a:alphaModFix/>
          </a:blip>
          <a:srcRect/>
          <a:stretch/>
        </p:blipFill>
        <p:spPr>
          <a:xfrm>
            <a:off x="2843212" y="0"/>
            <a:ext cx="6076950" cy="2286000"/>
          </a:xfrm>
          <a:prstGeom prst="rect">
            <a:avLst/>
          </a:prstGeom>
          <a:noFill/>
          <a:ln>
            <a:noFill/>
          </a:ln>
        </p:spPr>
      </p:pic>
      <p:pic>
        <p:nvPicPr>
          <p:cNvPr id="226" name="Google Shape;226;p32"/>
          <p:cNvPicPr preferRelativeResize="0"/>
          <p:nvPr/>
        </p:nvPicPr>
        <p:blipFill rotWithShape="1">
          <a:blip r:embed="rId4">
            <a:alphaModFix/>
          </a:blip>
          <a:srcRect/>
          <a:stretch/>
        </p:blipFill>
        <p:spPr>
          <a:xfrm>
            <a:off x="1643062" y="3929062"/>
            <a:ext cx="1847850" cy="2428875"/>
          </a:xfrm>
          <a:prstGeom prst="rect">
            <a:avLst/>
          </a:prstGeom>
          <a:noFill/>
          <a:ln>
            <a:noFill/>
          </a:ln>
        </p:spPr>
      </p:pic>
      <p:pic>
        <p:nvPicPr>
          <p:cNvPr id="227" name="Google Shape;227;p32"/>
          <p:cNvPicPr preferRelativeResize="0"/>
          <p:nvPr/>
        </p:nvPicPr>
        <p:blipFill rotWithShape="1">
          <a:blip r:embed="rId5">
            <a:alphaModFix/>
          </a:blip>
          <a:srcRect/>
          <a:stretch/>
        </p:blipFill>
        <p:spPr>
          <a:xfrm>
            <a:off x="3786187" y="2071687"/>
            <a:ext cx="1847850" cy="2428875"/>
          </a:xfrm>
          <a:prstGeom prst="rect">
            <a:avLst/>
          </a:prstGeom>
          <a:noFill/>
          <a:ln>
            <a:noFill/>
          </a:ln>
        </p:spPr>
      </p:pic>
      <p:pic>
        <p:nvPicPr>
          <p:cNvPr id="228" name="Google Shape;228;p32"/>
          <p:cNvPicPr preferRelativeResize="0"/>
          <p:nvPr/>
        </p:nvPicPr>
        <p:blipFill rotWithShape="1">
          <a:blip r:embed="rId6">
            <a:alphaModFix/>
          </a:blip>
          <a:srcRect/>
          <a:stretch/>
        </p:blipFill>
        <p:spPr>
          <a:xfrm>
            <a:off x="6286500" y="2000250"/>
            <a:ext cx="1857375" cy="2439987"/>
          </a:xfrm>
          <a:prstGeom prst="rect">
            <a:avLst/>
          </a:prstGeom>
          <a:noFill/>
          <a:ln>
            <a:noFill/>
          </a:ln>
        </p:spPr>
      </p:pic>
      <p:pic>
        <p:nvPicPr>
          <p:cNvPr id="229" name="Google Shape;229;p32"/>
          <p:cNvPicPr preferRelativeResize="0"/>
          <p:nvPr/>
        </p:nvPicPr>
        <p:blipFill rotWithShape="1">
          <a:blip r:embed="rId7">
            <a:alphaModFix/>
          </a:blip>
          <a:srcRect/>
          <a:stretch/>
        </p:blipFill>
        <p:spPr>
          <a:xfrm>
            <a:off x="4357687" y="4416425"/>
            <a:ext cx="1857375" cy="2439987"/>
          </a:xfrm>
          <a:prstGeom prst="rect">
            <a:avLst/>
          </a:prstGeom>
          <a:noFill/>
          <a:ln>
            <a:noFill/>
          </a:ln>
        </p:spPr>
      </p:pic>
      <p:pic>
        <p:nvPicPr>
          <p:cNvPr id="230" name="Google Shape;230;p32"/>
          <p:cNvPicPr preferRelativeResize="0"/>
          <p:nvPr/>
        </p:nvPicPr>
        <p:blipFill rotWithShape="1">
          <a:blip r:embed="rId8">
            <a:alphaModFix/>
          </a:blip>
          <a:srcRect/>
          <a:stretch/>
        </p:blipFill>
        <p:spPr>
          <a:xfrm>
            <a:off x="6804025" y="4429125"/>
            <a:ext cx="1847850" cy="2428875"/>
          </a:xfrm>
          <a:prstGeom prst="rect">
            <a:avLst/>
          </a:prstGeom>
          <a:noFill/>
          <a:ln>
            <a:noFill/>
          </a:ln>
        </p:spPr>
      </p:pic>
      <p:pic>
        <p:nvPicPr>
          <p:cNvPr id="231" name="Google Shape;231;p32" descr="C:\Users\Л\Desktop\Новый рисунок (3).png"/>
          <p:cNvPicPr preferRelativeResize="0"/>
          <p:nvPr/>
        </p:nvPicPr>
        <p:blipFill rotWithShape="1">
          <a:blip r:embed="rId9">
            <a:alphaModFix/>
          </a:blip>
          <a:srcRect/>
          <a:stretch/>
        </p:blipFill>
        <p:spPr>
          <a:xfrm>
            <a:off x="1428750" y="785812"/>
            <a:ext cx="1857375" cy="2428875"/>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3" descr="Изображение 097"/>
          <p:cNvPicPr preferRelativeResize="0"/>
          <p:nvPr/>
        </p:nvPicPr>
        <p:blipFill rotWithShape="1">
          <a:blip r:embed="rId3">
            <a:alphaModFix/>
          </a:blip>
          <a:srcRect l="15510" t="28281" r="21790"/>
          <a:stretch/>
        </p:blipFill>
        <p:spPr>
          <a:xfrm>
            <a:off x="6156325" y="260350"/>
            <a:ext cx="2824162" cy="4448175"/>
          </a:xfrm>
          <a:prstGeom prst="rect">
            <a:avLst/>
          </a:prstGeom>
          <a:noFill/>
          <a:ln>
            <a:noFill/>
          </a:ln>
        </p:spPr>
      </p:pic>
      <p:pic>
        <p:nvPicPr>
          <p:cNvPr id="237" name="Google Shape;237;p33" descr="Изображение 099"/>
          <p:cNvPicPr preferRelativeResize="0"/>
          <p:nvPr/>
        </p:nvPicPr>
        <p:blipFill rotWithShape="1">
          <a:blip r:embed="rId4">
            <a:alphaModFix/>
          </a:blip>
          <a:srcRect l="17094" t="28118" r="18496"/>
          <a:stretch/>
        </p:blipFill>
        <p:spPr>
          <a:xfrm>
            <a:off x="250825" y="188912"/>
            <a:ext cx="2805112" cy="4310062"/>
          </a:xfrm>
          <a:prstGeom prst="rect">
            <a:avLst/>
          </a:prstGeom>
          <a:noFill/>
          <a:ln>
            <a:noFill/>
          </a:ln>
        </p:spPr>
      </p:pic>
      <p:pic>
        <p:nvPicPr>
          <p:cNvPr id="238" name="Google Shape;238;p33" descr="Изображение 098"/>
          <p:cNvPicPr preferRelativeResize="0"/>
          <p:nvPr/>
        </p:nvPicPr>
        <p:blipFill rotWithShape="1">
          <a:blip r:embed="rId5">
            <a:alphaModFix/>
          </a:blip>
          <a:srcRect l="14366" t="27996" r="24161"/>
          <a:stretch/>
        </p:blipFill>
        <p:spPr>
          <a:xfrm>
            <a:off x="3165475" y="1773237"/>
            <a:ext cx="3013075" cy="4857750"/>
          </a:xfrm>
          <a:prstGeom prst="rect">
            <a:avLst/>
          </a:prstGeom>
          <a:noFill/>
          <a:ln>
            <a:noFill/>
          </a:ln>
        </p:spPr>
      </p:pic>
      <p:pic>
        <p:nvPicPr>
          <p:cNvPr id="239" name="Google Shape;239;p33"/>
          <p:cNvPicPr preferRelativeResize="0"/>
          <p:nvPr/>
        </p:nvPicPr>
        <p:blipFill rotWithShape="1">
          <a:blip r:embed="rId6">
            <a:alphaModFix/>
          </a:blip>
          <a:srcRect/>
          <a:stretch/>
        </p:blipFill>
        <p:spPr>
          <a:xfrm>
            <a:off x="3064446" y="265201"/>
            <a:ext cx="3165767" cy="1190884"/>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Основы православной культуры</a:t>
            </a:r>
            <a:endParaRPr/>
          </a:p>
        </p:txBody>
      </p:sp>
      <p:pic>
        <p:nvPicPr>
          <p:cNvPr id="245" name="Google Shape;245;p34" descr="правосл.jpg"/>
          <p:cNvPicPr preferRelativeResize="0">
            <a:picLocks noGrp="1"/>
          </p:cNvPicPr>
          <p:nvPr>
            <p:ph type="body" idx="1"/>
          </p:nvPr>
        </p:nvPicPr>
        <p:blipFill rotWithShape="1">
          <a:blip r:embed="rId3">
            <a:alphaModFix/>
          </a:blip>
          <a:srcRect/>
          <a:stretch/>
        </p:blipFill>
        <p:spPr>
          <a:xfrm>
            <a:off x="1187450" y="1628775"/>
            <a:ext cx="2076450" cy="2857500"/>
          </a:xfrm>
          <a:prstGeom prst="rect">
            <a:avLst/>
          </a:prstGeom>
          <a:noFill/>
          <a:ln>
            <a:noFill/>
          </a:ln>
        </p:spPr>
      </p:pic>
      <p:sp>
        <p:nvSpPr>
          <p:cNvPr id="246" name="Google Shape;246;p34"/>
          <p:cNvSpPr txBox="1">
            <a:spLocks noGrp="1"/>
          </p:cNvSpPr>
          <p:nvPr>
            <p:ph type="body" idx="2"/>
          </p:nvPr>
        </p:nvSpPr>
        <p:spPr>
          <a:xfrm>
            <a:off x="3419475" y="1412875"/>
            <a:ext cx="5184775" cy="4824412"/>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160"/>
              <a:buFont typeface="Noto Sans Symbols"/>
              <a:buChar char="⚫"/>
            </a:pPr>
            <a:r>
              <a:rPr lang="en-US" sz="2700" b="0" i="0" u="none" strike="noStrike" cap="none">
                <a:solidFill>
                  <a:schemeClr val="dk1"/>
                </a:solidFill>
                <a:latin typeface="Corbel"/>
                <a:ea typeface="Corbel"/>
                <a:cs typeface="Corbel"/>
                <a:sym typeface="Corbel"/>
              </a:rPr>
              <a:t>Библия (Священное Писание).</a:t>
            </a:r>
            <a:endParaRPr/>
          </a:p>
          <a:p>
            <a:pPr marL="365125" marR="0" lvl="0" indent="-282575" algn="l" rtl="0">
              <a:lnSpc>
                <a:spcPct val="100000"/>
              </a:lnSpc>
              <a:spcBef>
                <a:spcPts val="600"/>
              </a:spcBef>
              <a:spcAft>
                <a:spcPts val="0"/>
              </a:spcAft>
              <a:buClr>
                <a:schemeClr val="accent1"/>
              </a:buClr>
              <a:buSzPts val="2160"/>
              <a:buFont typeface="Noto Sans Symbols"/>
              <a:buChar char="⚫"/>
            </a:pPr>
            <a:r>
              <a:rPr lang="en-US" sz="2700" b="0" i="0" u="none" strike="noStrike" cap="none">
                <a:solidFill>
                  <a:schemeClr val="dk1"/>
                </a:solidFill>
                <a:latin typeface="Corbel"/>
                <a:ea typeface="Corbel"/>
                <a:cs typeface="Corbel"/>
                <a:sym typeface="Corbel"/>
              </a:rPr>
              <a:t>Во что верят православные христиане?</a:t>
            </a:r>
            <a:endParaRPr/>
          </a:p>
          <a:p>
            <a:pPr marL="365125" marR="0" lvl="0" indent="-282575" algn="l" rtl="0">
              <a:lnSpc>
                <a:spcPct val="100000"/>
              </a:lnSpc>
              <a:spcBef>
                <a:spcPts val="600"/>
              </a:spcBef>
              <a:spcAft>
                <a:spcPts val="0"/>
              </a:spcAft>
              <a:buClr>
                <a:schemeClr val="accent1"/>
              </a:buClr>
              <a:buSzPts val="2160"/>
              <a:buFont typeface="Noto Sans Symbols"/>
              <a:buChar char="⚫"/>
            </a:pPr>
            <a:r>
              <a:rPr lang="en-US" sz="2700" b="0" i="0" u="none" strike="noStrike" cap="none">
                <a:solidFill>
                  <a:schemeClr val="dk1"/>
                </a:solidFill>
                <a:latin typeface="Corbel"/>
                <a:ea typeface="Corbel"/>
                <a:cs typeface="Corbel"/>
                <a:sym typeface="Corbel"/>
              </a:rPr>
              <a:t>Спаситель. Жертвенная любовь.</a:t>
            </a:r>
            <a:endParaRPr/>
          </a:p>
          <a:p>
            <a:pPr marL="365125" marR="0" lvl="0" indent="-282575" algn="l" rtl="0">
              <a:lnSpc>
                <a:spcPct val="100000"/>
              </a:lnSpc>
              <a:spcBef>
                <a:spcPts val="600"/>
              </a:spcBef>
              <a:spcAft>
                <a:spcPts val="0"/>
              </a:spcAft>
              <a:buClr>
                <a:schemeClr val="accent1"/>
              </a:buClr>
              <a:buSzPts val="2160"/>
              <a:buFont typeface="Noto Sans Symbols"/>
              <a:buChar char="⚫"/>
            </a:pPr>
            <a:r>
              <a:rPr lang="en-US" sz="2700" b="0" i="0" u="none" strike="noStrike" cap="none">
                <a:solidFill>
                  <a:schemeClr val="dk1"/>
                </a:solidFill>
                <a:latin typeface="Corbel"/>
                <a:ea typeface="Corbel"/>
                <a:cs typeface="Corbel"/>
                <a:sym typeface="Corbel"/>
              </a:rPr>
              <a:t>Победа над смертью.</a:t>
            </a:r>
            <a:endParaRPr/>
          </a:p>
          <a:p>
            <a:pPr marL="365125" marR="0" lvl="0" indent="-282575" algn="l" rtl="0">
              <a:lnSpc>
                <a:spcPct val="100000"/>
              </a:lnSpc>
              <a:spcBef>
                <a:spcPts val="600"/>
              </a:spcBef>
              <a:spcAft>
                <a:spcPts val="0"/>
              </a:spcAft>
              <a:buClr>
                <a:schemeClr val="accent1"/>
              </a:buClr>
              <a:buSzPts val="2160"/>
              <a:buFont typeface="Noto Sans Symbols"/>
              <a:buChar char="⚫"/>
            </a:pPr>
            <a:r>
              <a:rPr lang="en-US" sz="2700" b="0" i="0" u="none" strike="noStrike" cap="none">
                <a:solidFill>
                  <a:schemeClr val="dk1"/>
                </a:solidFill>
                <a:latin typeface="Corbel"/>
                <a:ea typeface="Corbel"/>
                <a:cs typeface="Corbel"/>
                <a:sym typeface="Corbel"/>
              </a:rPr>
              <a:t>Крещение , миропомазание, причастие, покаяние.</a:t>
            </a:r>
            <a:endParaRPr/>
          </a:p>
          <a:p>
            <a:pPr marL="365125" marR="0" lvl="0" indent="-282575" algn="l" rtl="0">
              <a:lnSpc>
                <a:spcPct val="100000"/>
              </a:lnSpc>
              <a:spcBef>
                <a:spcPts val="600"/>
              </a:spcBef>
              <a:spcAft>
                <a:spcPts val="0"/>
              </a:spcAft>
              <a:buClr>
                <a:schemeClr val="accent1"/>
              </a:buClr>
              <a:buSzPts val="2160"/>
              <a:buFont typeface="Noto Sans Symbols"/>
              <a:buChar char="⚫"/>
            </a:pPr>
            <a:r>
              <a:rPr lang="en-US" sz="2700" b="0" i="0" u="none" strike="noStrike" cap="none">
                <a:solidFill>
                  <a:schemeClr val="dk1"/>
                </a:solidFill>
                <a:latin typeface="Corbel"/>
                <a:ea typeface="Corbel"/>
                <a:cs typeface="Corbel"/>
                <a:sym typeface="Corbel"/>
              </a:rPr>
              <a:t>Иконы, фрески, церковное пение. </a:t>
            </a:r>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«Основы исламской культуры»</a:t>
            </a:r>
            <a:endParaRPr/>
          </a:p>
        </p:txBody>
      </p:sp>
      <p:pic>
        <p:nvPicPr>
          <p:cNvPr id="252" name="Google Shape;252;p35" descr="Exar354yurmpl1e.jpg.png"/>
          <p:cNvPicPr preferRelativeResize="0">
            <a:picLocks noGrp="1"/>
          </p:cNvPicPr>
          <p:nvPr>
            <p:ph type="body" idx="1"/>
          </p:nvPr>
        </p:nvPicPr>
        <p:blipFill rotWithShape="1">
          <a:blip r:embed="rId3">
            <a:alphaModFix/>
          </a:blip>
          <a:srcRect/>
          <a:stretch/>
        </p:blipFill>
        <p:spPr>
          <a:xfrm>
            <a:off x="1187450" y="1557337"/>
            <a:ext cx="2347912" cy="3095625"/>
          </a:xfrm>
          <a:prstGeom prst="rect">
            <a:avLst/>
          </a:prstGeom>
          <a:noFill/>
          <a:ln>
            <a:noFill/>
          </a:ln>
        </p:spPr>
      </p:pic>
      <p:sp>
        <p:nvSpPr>
          <p:cNvPr id="253" name="Google Shape;253;p35"/>
          <p:cNvSpPr txBox="1">
            <a:spLocks noGrp="1"/>
          </p:cNvSpPr>
          <p:nvPr>
            <p:ph type="body" idx="2"/>
          </p:nvPr>
        </p:nvSpPr>
        <p:spPr>
          <a:xfrm>
            <a:off x="3708400" y="1484312"/>
            <a:ext cx="4824412" cy="4824412"/>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strike="noStrike" cap="none">
                <a:solidFill>
                  <a:schemeClr val="dk1"/>
                </a:solidFill>
                <a:latin typeface="Corbel"/>
                <a:ea typeface="Corbel"/>
                <a:cs typeface="Corbel"/>
                <a:sym typeface="Corbel"/>
              </a:rPr>
              <a:t>Пророк Мухаммед – образец человека и учитель нравственности.</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strike="noStrike" cap="none">
                <a:solidFill>
                  <a:schemeClr val="dk1"/>
                </a:solidFill>
                <a:latin typeface="Corbel"/>
                <a:ea typeface="Corbel"/>
                <a:cs typeface="Corbel"/>
                <a:sym typeface="Corbel"/>
              </a:rPr>
              <a:t>Священные книги ислама – Коран, Сунна как источники нравственности.</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strike="noStrike" cap="none">
                <a:solidFill>
                  <a:schemeClr val="dk1"/>
                </a:solidFill>
                <a:latin typeface="Corbel"/>
                <a:ea typeface="Corbel"/>
                <a:cs typeface="Corbel"/>
                <a:sym typeface="Corbel"/>
              </a:rPr>
              <a:t>Обязанности мусульман.</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strike="noStrike" cap="none">
                <a:solidFill>
                  <a:schemeClr val="dk1"/>
                </a:solidFill>
                <a:latin typeface="Corbel"/>
                <a:ea typeface="Corbel"/>
                <a:cs typeface="Corbel"/>
                <a:sym typeface="Corbel"/>
              </a:rPr>
              <a:t>Как устроена мечеть.</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strike="noStrike" cap="none">
                <a:solidFill>
                  <a:schemeClr val="dk1"/>
                </a:solidFill>
                <a:latin typeface="Corbel"/>
                <a:ea typeface="Corbel"/>
                <a:cs typeface="Corbel"/>
                <a:sym typeface="Corbel"/>
              </a:rPr>
              <a:t>Кааба. Минарет.</a:t>
            </a:r>
            <a:endParaRPr/>
          </a:p>
          <a:p>
            <a:pPr marL="365125" marR="0" lvl="0" indent="-140334" algn="l" rtl="0">
              <a:lnSpc>
                <a:spcPct val="100000"/>
              </a:lnSpc>
              <a:spcBef>
                <a:spcPts val="600"/>
              </a:spcBef>
              <a:spcAft>
                <a:spcPts val="0"/>
              </a:spcAft>
              <a:buClr>
                <a:schemeClr val="accent1"/>
              </a:buClr>
              <a:buSzPts val="2240"/>
              <a:buFont typeface="Noto Sans Symbols"/>
              <a:buNone/>
            </a:pPr>
            <a:endParaRPr sz="2800" b="0" i="0" u="none" strike="noStrike" cap="none">
              <a:solidFill>
                <a:schemeClr val="dk1"/>
              </a:solidFill>
              <a:latin typeface="Corbel"/>
              <a:ea typeface="Corbel"/>
              <a:cs typeface="Corbel"/>
              <a:sym typeface="Corbel"/>
            </a:endParaRPr>
          </a:p>
          <a:p>
            <a:pPr marL="365125" marR="0" lvl="0" indent="-140334" algn="l" rtl="0">
              <a:spcBef>
                <a:spcPts val="600"/>
              </a:spcBef>
              <a:spcAft>
                <a:spcPts val="0"/>
              </a:spcAft>
              <a:buClr>
                <a:schemeClr val="accent1"/>
              </a:buClr>
              <a:buSzPts val="2240"/>
              <a:buFont typeface="Noto Sans Symbols"/>
              <a:buNone/>
            </a:pPr>
            <a:endParaRPr sz="28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«Основы буддийской культуры»</a:t>
            </a:r>
            <a:endParaRPr/>
          </a:p>
        </p:txBody>
      </p:sp>
      <p:pic>
        <p:nvPicPr>
          <p:cNvPr id="259" name="Google Shape;259;p36" descr="newsfoto14i1c.jpg"/>
          <p:cNvPicPr preferRelativeResize="0">
            <a:picLocks noGrp="1"/>
          </p:cNvPicPr>
          <p:nvPr>
            <p:ph type="body" idx="1"/>
          </p:nvPr>
        </p:nvPicPr>
        <p:blipFill rotWithShape="1">
          <a:blip r:embed="rId3">
            <a:alphaModFix/>
          </a:blip>
          <a:srcRect/>
          <a:stretch/>
        </p:blipFill>
        <p:spPr>
          <a:xfrm>
            <a:off x="1331912" y="1700212"/>
            <a:ext cx="2344737" cy="3095625"/>
          </a:xfrm>
          <a:prstGeom prst="rect">
            <a:avLst/>
          </a:prstGeom>
          <a:noFill/>
          <a:ln>
            <a:noFill/>
          </a:ln>
        </p:spPr>
      </p:pic>
      <p:sp>
        <p:nvSpPr>
          <p:cNvPr id="260" name="Google Shape;260;p36"/>
          <p:cNvSpPr txBox="1">
            <a:spLocks noGrp="1"/>
          </p:cNvSpPr>
          <p:nvPr>
            <p:ph type="body" idx="2"/>
          </p:nvPr>
        </p:nvSpPr>
        <p:spPr>
          <a:xfrm>
            <a:off x="3851275" y="1412875"/>
            <a:ext cx="4465637" cy="47752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Будда и его учение.</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Буддийский священный канон.</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Буддийская картина мира.</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Добро и зло.</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Ненасилие и доброта.</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Буддийские святые.</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Трипитака</a:t>
            </a:r>
            <a:r>
              <a:rPr lang="en-US" sz="2800" b="0" i="0" u="none">
                <a:solidFill>
                  <a:schemeClr val="dk1"/>
                </a:solidFill>
                <a:latin typeface="Arial"/>
                <a:ea typeface="Arial"/>
                <a:cs typeface="Arial"/>
                <a:sym typeface="Arial"/>
              </a:rPr>
              <a:t> (Типитака)</a:t>
            </a:r>
            <a:r>
              <a:rPr lang="en-US" sz="2800" b="0" i="0" u="none">
                <a:solidFill>
                  <a:schemeClr val="dk1"/>
                </a:solidFill>
                <a:latin typeface="Corbel"/>
                <a:ea typeface="Corbel"/>
                <a:cs typeface="Corbel"/>
                <a:sym typeface="Corbel"/>
              </a:rPr>
              <a:t>. Джаммапада.</a:t>
            </a:r>
            <a:endParaRPr/>
          </a:p>
          <a:p>
            <a:pPr marL="365125" marR="0" lvl="0" indent="-140334" algn="l" rtl="0">
              <a:spcBef>
                <a:spcPts val="600"/>
              </a:spcBef>
              <a:spcAft>
                <a:spcPts val="0"/>
              </a:spcAft>
              <a:buClr>
                <a:schemeClr val="accent1"/>
              </a:buClr>
              <a:buSzPts val="2240"/>
              <a:buFont typeface="Noto Sans Symbols"/>
              <a:buNone/>
            </a:pPr>
            <a:endParaRPr sz="28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1258887" y="188912"/>
            <a:ext cx="7675562" cy="12287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«Основы иудейской культуры»</a:t>
            </a:r>
            <a:endParaRPr/>
          </a:p>
        </p:txBody>
      </p:sp>
      <p:pic>
        <p:nvPicPr>
          <p:cNvPr id="266" name="Google Shape;266;p37" descr="Exar354yurmple22.jpg.png"/>
          <p:cNvPicPr preferRelativeResize="0">
            <a:picLocks noGrp="1"/>
          </p:cNvPicPr>
          <p:nvPr>
            <p:ph type="body" idx="1"/>
          </p:nvPr>
        </p:nvPicPr>
        <p:blipFill rotWithShape="1">
          <a:blip r:embed="rId3">
            <a:alphaModFix/>
          </a:blip>
          <a:srcRect/>
          <a:stretch/>
        </p:blipFill>
        <p:spPr>
          <a:xfrm>
            <a:off x="1258887" y="1484312"/>
            <a:ext cx="2376487" cy="3119437"/>
          </a:xfrm>
          <a:prstGeom prst="rect">
            <a:avLst/>
          </a:prstGeom>
          <a:noFill/>
          <a:ln>
            <a:noFill/>
          </a:ln>
        </p:spPr>
      </p:pic>
      <p:sp>
        <p:nvSpPr>
          <p:cNvPr id="267" name="Google Shape;267;p37"/>
          <p:cNvSpPr txBox="1">
            <a:spLocks noGrp="1"/>
          </p:cNvSpPr>
          <p:nvPr>
            <p:ph type="body" idx="2"/>
          </p:nvPr>
        </p:nvSpPr>
        <p:spPr>
          <a:xfrm>
            <a:off x="3635375" y="1341437"/>
            <a:ext cx="5184775" cy="5183187"/>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Тора – главная книга иудаизма. Сущность Торы. </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Письменная и Устная Тора.</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Патриархи еврейского народа.</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Пророки и праведники в иудейской культуре.</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Назначение синагоги.</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Суббота (Шабат) в иудейской традиции.</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Молитвы.</a:t>
            </a:r>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1258887" y="188912"/>
            <a:ext cx="7675562" cy="13684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3900"/>
              <a:buFont typeface="Corbel"/>
              <a:buNone/>
            </a:pPr>
            <a:r>
              <a:rPr lang="en-US" sz="3900" b="1" i="0" u="none">
                <a:solidFill>
                  <a:srgbClr val="008000"/>
                </a:solidFill>
                <a:latin typeface="Corbel"/>
                <a:ea typeface="Corbel"/>
                <a:cs typeface="Corbel"/>
                <a:sym typeface="Corbel"/>
              </a:rPr>
              <a:t>«Основы мировых </a:t>
            </a:r>
            <a:br>
              <a:rPr lang="en-US" sz="3900" b="1" i="0" u="none">
                <a:solidFill>
                  <a:srgbClr val="008000"/>
                </a:solidFill>
                <a:latin typeface="Corbel"/>
                <a:ea typeface="Corbel"/>
                <a:cs typeface="Corbel"/>
                <a:sym typeface="Corbel"/>
              </a:rPr>
            </a:br>
            <a:r>
              <a:rPr lang="en-US" sz="3900" b="1" i="0" u="none">
                <a:solidFill>
                  <a:srgbClr val="008000"/>
                </a:solidFill>
                <a:latin typeface="Corbel"/>
                <a:ea typeface="Corbel"/>
                <a:cs typeface="Corbel"/>
                <a:sym typeface="Corbel"/>
              </a:rPr>
              <a:t>религиозных культур»</a:t>
            </a:r>
            <a:endParaRPr/>
          </a:p>
        </p:txBody>
      </p:sp>
      <p:pic>
        <p:nvPicPr>
          <p:cNvPr id="273" name="Google Shape;273;p38" descr="big.jpg"/>
          <p:cNvPicPr preferRelativeResize="0">
            <a:picLocks noGrp="1"/>
          </p:cNvPicPr>
          <p:nvPr>
            <p:ph type="body" idx="1"/>
          </p:nvPr>
        </p:nvPicPr>
        <p:blipFill rotWithShape="1">
          <a:blip r:embed="rId3">
            <a:alphaModFix/>
          </a:blip>
          <a:srcRect/>
          <a:stretch/>
        </p:blipFill>
        <p:spPr>
          <a:xfrm>
            <a:off x="1187450" y="1484312"/>
            <a:ext cx="2592387" cy="3744912"/>
          </a:xfrm>
          <a:prstGeom prst="rect">
            <a:avLst/>
          </a:prstGeom>
          <a:noFill/>
          <a:ln>
            <a:noFill/>
          </a:ln>
        </p:spPr>
      </p:pic>
      <p:sp>
        <p:nvSpPr>
          <p:cNvPr id="274" name="Google Shape;274;p38"/>
          <p:cNvSpPr txBox="1">
            <a:spLocks noGrp="1"/>
          </p:cNvSpPr>
          <p:nvPr>
            <p:ph type="body" idx="2"/>
          </p:nvPr>
        </p:nvSpPr>
        <p:spPr>
          <a:xfrm>
            <a:off x="3924300" y="1700212"/>
            <a:ext cx="4895850" cy="4752975"/>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Культура и религия.</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Древнейшие верования. </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Религии мира и их основатели. </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Священные книги: Веды, Авеста, Трипитака, Библия, Тора, Коран.</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Хранители предания в религиях мира.</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Понятие греха, раскаяние</a:t>
            </a:r>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4300"/>
              <a:buFont typeface="Corbel"/>
              <a:buNone/>
            </a:pPr>
            <a:r>
              <a:rPr lang="en-US" sz="4300" b="1" i="0" u="none">
                <a:solidFill>
                  <a:srgbClr val="008000"/>
                </a:solidFill>
                <a:latin typeface="Corbel"/>
                <a:ea typeface="Corbel"/>
                <a:cs typeface="Corbel"/>
                <a:sym typeface="Corbel"/>
              </a:rPr>
              <a:t>«Основы светской этики»</a:t>
            </a:r>
            <a:endParaRPr/>
          </a:p>
        </p:txBody>
      </p:sp>
      <p:sp>
        <p:nvSpPr>
          <p:cNvPr id="280" name="Google Shape;280;p39"/>
          <p:cNvSpPr txBox="1">
            <a:spLocks noGrp="1"/>
          </p:cNvSpPr>
          <p:nvPr>
            <p:ph type="body" idx="1"/>
          </p:nvPr>
        </p:nvSpPr>
        <p:spPr>
          <a:xfrm>
            <a:off x="4427537" y="1341437"/>
            <a:ext cx="4319587" cy="47752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Культура и мораль. Этика и ее значение в жизни человека.</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Семейные ценности.</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Порядочность. Интеллигентность.</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Добро и зло.</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Долг и совесть.</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Смысл жизни и счастье.</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Этикет.</a:t>
            </a:r>
            <a:endParaRPr/>
          </a:p>
        </p:txBody>
      </p:sp>
      <p:pic>
        <p:nvPicPr>
          <p:cNvPr id="281" name="Google Shape;281;p39" descr="C:\Users\Л\Desktop\Новый рисунок (3).png"/>
          <p:cNvPicPr preferRelativeResize="0">
            <a:picLocks noGrp="1"/>
          </p:cNvPicPr>
          <p:nvPr>
            <p:ph type="body" idx="2"/>
          </p:nvPr>
        </p:nvPicPr>
        <p:blipFill rotWithShape="1">
          <a:blip r:embed="rId3">
            <a:alphaModFix/>
          </a:blip>
          <a:srcRect/>
          <a:stretch/>
        </p:blipFill>
        <p:spPr>
          <a:xfrm>
            <a:off x="1357312" y="1714500"/>
            <a:ext cx="3071812" cy="3929062"/>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idx="4294967295"/>
          </p:nvPr>
        </p:nvSpPr>
        <p:spPr>
          <a:xfrm>
            <a:off x="1435100" y="274637"/>
            <a:ext cx="7499350" cy="61785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Corbel"/>
              <a:buNone/>
            </a:pPr>
            <a:r>
              <a:rPr lang="en-US" sz="2400" b="1" i="0" u="none" strike="noStrike" cap="none">
                <a:solidFill>
                  <a:schemeClr val="dk1"/>
                </a:solidFill>
                <a:latin typeface="Corbel"/>
                <a:ea typeface="Corbel"/>
                <a:cs typeface="Corbel"/>
                <a:sym typeface="Corbel"/>
              </a:rPr>
              <a:t>       Семья, педагоги и воспитатели всегда были и остаются сегодня </a:t>
            </a:r>
            <a:r>
              <a:rPr lang="en-US" sz="2400" b="1" i="1" u="none" strike="noStrike" cap="none">
                <a:solidFill>
                  <a:schemeClr val="dk1"/>
                </a:solidFill>
                <a:latin typeface="Corbel"/>
                <a:ea typeface="Corbel"/>
                <a:cs typeface="Corbel"/>
                <a:sym typeface="Corbel"/>
              </a:rPr>
              <a:t>основой нравственного становления ребёнка</a:t>
            </a:r>
            <a:r>
              <a:rPr lang="en-US" sz="2400" b="1" i="0" u="none" strike="noStrike" cap="none">
                <a:solidFill>
                  <a:schemeClr val="dk1"/>
                </a:solidFill>
                <a:latin typeface="Corbel"/>
                <a:ea typeface="Corbel"/>
                <a:cs typeface="Corbel"/>
                <a:sym typeface="Corbel"/>
              </a:rPr>
              <a:t>. Поэтому столь важно </a:t>
            </a:r>
            <a:r>
              <a:rPr lang="en-US" sz="2400" b="1" i="1" u="none" strike="noStrike" cap="none">
                <a:solidFill>
                  <a:schemeClr val="dk1"/>
                </a:solidFill>
                <a:latin typeface="Corbel"/>
                <a:ea typeface="Corbel"/>
                <a:cs typeface="Corbel"/>
                <a:sym typeface="Corbel"/>
              </a:rPr>
              <a:t>согласовать совместные усилия</a:t>
            </a:r>
            <a:r>
              <a:rPr lang="en-US" sz="2400" b="1" i="0" u="none" strike="noStrike" cap="none">
                <a:solidFill>
                  <a:schemeClr val="dk1"/>
                </a:solidFill>
                <a:latin typeface="Corbel"/>
                <a:ea typeface="Corbel"/>
                <a:cs typeface="Corbel"/>
                <a:sym typeface="Corbel"/>
              </a:rPr>
              <a:t> всех взрослых по духовному и нравственному развитию и воспитанию детей.</a:t>
            </a:r>
            <a:br>
              <a:rPr lang="en-US" sz="2400" b="1" i="0" u="none" strike="noStrike" cap="none">
                <a:solidFill>
                  <a:schemeClr val="dk1"/>
                </a:solidFill>
                <a:latin typeface="Corbel"/>
                <a:ea typeface="Corbel"/>
                <a:cs typeface="Corbel"/>
                <a:sym typeface="Corbel"/>
              </a:rPr>
            </a:br>
            <a:r>
              <a:rPr lang="en-US" sz="2400" b="1" i="0" u="none" strike="noStrike" cap="none">
                <a:solidFill>
                  <a:schemeClr val="dk1"/>
                </a:solidFill>
                <a:latin typeface="Corbel"/>
                <a:ea typeface="Corbel"/>
                <a:cs typeface="Corbel"/>
                <a:sym typeface="Corbel"/>
              </a:rPr>
              <a:t>       </a:t>
            </a:r>
            <a:r>
              <a:rPr lang="en-US" sz="2800" b="1" i="0" u="none" strike="noStrike" cap="none">
                <a:solidFill>
                  <a:srgbClr val="008000"/>
                </a:solidFill>
                <a:latin typeface="Corbel"/>
                <a:ea typeface="Corbel"/>
                <a:cs typeface="Corbel"/>
                <a:sym typeface="Corbel"/>
              </a:rPr>
              <a:t>Главное наше достояние – это  наши дети.</a:t>
            </a:r>
            <a:r>
              <a:rPr lang="en-US" sz="2400" b="1" i="0" u="none" strike="noStrike" cap="none">
                <a:solidFill>
                  <a:schemeClr val="dk1"/>
                </a:solidFill>
                <a:latin typeface="Corbel"/>
                <a:ea typeface="Corbel"/>
                <a:cs typeface="Corbel"/>
                <a:sym typeface="Corbel"/>
              </a:rPr>
              <a:t>  Какими мы сегодня их воспитаем, в такой стране мы все завтра будем жить. Мы должны научить наших детей быть </a:t>
            </a:r>
            <a:r>
              <a:rPr lang="en-US" sz="2400" b="1" i="1" u="sng" strike="noStrike" cap="none">
                <a:solidFill>
                  <a:schemeClr val="dk1"/>
                </a:solidFill>
                <a:latin typeface="Corbel"/>
                <a:ea typeface="Corbel"/>
                <a:cs typeface="Corbel"/>
                <a:sym typeface="Corbel"/>
              </a:rPr>
              <a:t>честными,добрыми, вежливыми, физически и духовно здоровыми</a:t>
            </a:r>
            <a:r>
              <a:rPr lang="en-US" sz="2400" b="1" i="0" u="sng" strike="noStrike" cap="none">
                <a:solidFill>
                  <a:schemeClr val="dk1"/>
                </a:solidFill>
                <a:latin typeface="Corbel"/>
                <a:ea typeface="Corbel"/>
                <a:cs typeface="Corbel"/>
                <a:sym typeface="Corbel"/>
              </a:rPr>
              <a:t>.</a:t>
            </a:r>
            <a:br>
              <a:rPr lang="en-US" sz="2400" b="1" i="0" u="sng" strike="noStrike" cap="none">
                <a:solidFill>
                  <a:schemeClr val="dk1"/>
                </a:solidFill>
                <a:latin typeface="Corbel"/>
                <a:ea typeface="Corbel"/>
                <a:cs typeface="Corbel"/>
                <a:sym typeface="Corbel"/>
              </a:rPr>
            </a:br>
            <a:r>
              <a:rPr lang="en-US" sz="2400" b="1" i="0" u="sng" strike="noStrike" cap="none">
                <a:solidFill>
                  <a:schemeClr val="dk1"/>
                </a:solidFill>
                <a:latin typeface="Corbel"/>
                <a:ea typeface="Corbel"/>
                <a:cs typeface="Corbel"/>
                <a:sym typeface="Corbel"/>
              </a:rPr>
              <a:t>Мы можем помочь им стать образованными, успешными людьми, обладающими высоким уровнем ответственности за настоящее и будущее своих близких, своего народа, своей страны.</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p:nvPr/>
        </p:nvSpPr>
        <p:spPr>
          <a:xfrm>
            <a:off x="971550" y="2349500"/>
            <a:ext cx="8305800" cy="4068762"/>
          </a:xfrm>
          <a:prstGeom prst="rect">
            <a:avLst/>
          </a:prstGeom>
          <a:noFill/>
          <a:ln>
            <a:noFill/>
          </a:ln>
        </p:spPr>
        <p:txBody>
          <a:bodyPr spcFirstLastPara="1" wrap="square" lIns="90000" tIns="46800" rIns="90000" bIns="46800" anchor="t" anchorCtr="0">
            <a:noAutofit/>
          </a:bodyPr>
          <a:lstStyle/>
          <a:p>
            <a:pPr marL="327025" marR="0" lvl="0" indent="-327025" algn="l" rtl="0">
              <a:lnSpc>
                <a:spcPct val="90000"/>
              </a:lnSpc>
              <a:spcBef>
                <a:spcPts val="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   обращение ребенка к членам своей семьи с целью получения информации (интервью, эссе, публичное выступление);</a:t>
            </a:r>
            <a:endParaRPr/>
          </a:p>
          <a:p>
            <a:pPr marL="327025" marR="0" lvl="0" indent="-327025" algn="l" rtl="0">
              <a:lnSpc>
                <a:spcPct val="90000"/>
              </a:lnSpc>
              <a:spcBef>
                <a:spcPts val="40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   оказание родительской помощи в подборе иллюстративного материала к урокам, материала для галереи образов, рассказы о культовых местах, религиозных святынях, показ фотографий или видеофильмов;</a:t>
            </a:r>
            <a:endParaRPr/>
          </a:p>
          <a:p>
            <a:pPr marL="327025" marR="0" lvl="0" indent="-327025" algn="l" rtl="0">
              <a:lnSpc>
                <a:spcPct val="90000"/>
              </a:lnSpc>
              <a:spcBef>
                <a:spcPts val="40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выступление членов семей с рассказами  о семейных традициях;</a:t>
            </a:r>
            <a:endParaRPr/>
          </a:p>
          <a:p>
            <a:pPr marL="327025" marR="0" lvl="0" indent="-327025" algn="l" rtl="0">
              <a:lnSpc>
                <a:spcPct val="90000"/>
              </a:lnSpc>
              <a:spcBef>
                <a:spcPts val="40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проведение семейных конкурсов  и викторин;</a:t>
            </a:r>
            <a:endParaRPr/>
          </a:p>
          <a:p>
            <a:pPr marL="327025" marR="0" lvl="0" indent="-327025" algn="l" rtl="0">
              <a:lnSpc>
                <a:spcPct val="90000"/>
              </a:lnSpc>
              <a:spcBef>
                <a:spcPts val="40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формирование домашней библиотеки, организация домашнего чтения;</a:t>
            </a:r>
            <a:endParaRPr/>
          </a:p>
          <a:p>
            <a:pPr marL="327025" marR="0" lvl="0" indent="-327025" algn="l" rtl="0">
              <a:lnSpc>
                <a:spcPct val="90000"/>
              </a:lnSpc>
              <a:spcBef>
                <a:spcPts val="40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участие и соавторство родителей и членов семьи в создании детских презентаций,  итоговых творческо-исследовательских работ;</a:t>
            </a:r>
            <a:endParaRPr/>
          </a:p>
          <a:p>
            <a:pPr marL="327025" marR="0" lvl="0" indent="-327025" algn="l" rtl="0">
              <a:lnSpc>
                <a:spcPct val="90000"/>
              </a:lnSpc>
              <a:spcBef>
                <a:spcPts val="400"/>
              </a:spcBef>
              <a:spcAft>
                <a:spcPts val="0"/>
              </a:spcAft>
              <a:buClr>
                <a:srgbClr val="000000"/>
              </a:buClr>
              <a:buSzPts val="2000"/>
              <a:buFont typeface="Arial"/>
              <a:buChar char="•"/>
            </a:pPr>
            <a:r>
              <a:rPr lang="en-US" sz="2000" b="1" i="0" u="none">
                <a:solidFill>
                  <a:srgbClr val="000000"/>
                </a:solidFill>
                <a:latin typeface="Times New Roman"/>
                <a:ea typeface="Times New Roman"/>
                <a:cs typeface="Times New Roman"/>
                <a:sym typeface="Times New Roman"/>
              </a:rPr>
              <a:t>привлечение родителей к внеурочным мероприятиям.</a:t>
            </a:r>
            <a:endParaRPr/>
          </a:p>
          <a:p>
            <a:pPr marL="327025" marR="0" lvl="0" indent="-327025" algn="l" rtl="0">
              <a:lnSpc>
                <a:spcPct val="90000"/>
              </a:lnSpc>
              <a:spcBef>
                <a:spcPts val="400"/>
              </a:spcBef>
              <a:spcAft>
                <a:spcPts val="0"/>
              </a:spcAft>
              <a:buClr>
                <a:schemeClr val="dk1"/>
              </a:buClr>
              <a:buSzPts val="1800"/>
              <a:buFont typeface="Corbel"/>
              <a:buNone/>
            </a:pPr>
            <a:endParaRPr sz="1800" b="1" i="0" u="none">
              <a:solidFill>
                <a:srgbClr val="000000"/>
              </a:solidFill>
              <a:latin typeface="Times New Roman"/>
              <a:ea typeface="Times New Roman"/>
              <a:cs typeface="Times New Roman"/>
              <a:sym typeface="Times New Roman"/>
            </a:endParaRPr>
          </a:p>
          <a:p>
            <a:pPr marL="327025" marR="0" lvl="0" indent="-327025" algn="l" rtl="0">
              <a:lnSpc>
                <a:spcPct val="90000"/>
              </a:lnSpc>
              <a:spcBef>
                <a:spcPts val="400"/>
              </a:spcBef>
              <a:spcAft>
                <a:spcPts val="0"/>
              </a:spcAft>
              <a:buClr>
                <a:schemeClr val="dk1"/>
              </a:buClr>
              <a:buSzPts val="1800"/>
              <a:buFont typeface="Corbel"/>
              <a:buNone/>
            </a:pPr>
            <a:endParaRPr sz="1800" b="1" i="0" u="none">
              <a:solidFill>
                <a:srgbClr val="000000"/>
              </a:solidFill>
              <a:latin typeface="Times New Roman"/>
              <a:ea typeface="Times New Roman"/>
              <a:cs typeface="Times New Roman"/>
              <a:sym typeface="Times New Roman"/>
            </a:endParaRPr>
          </a:p>
          <a:p>
            <a:pPr marL="327025" marR="0" lvl="0" indent="-327025" algn="l" rtl="0">
              <a:lnSpc>
                <a:spcPct val="90000"/>
              </a:lnSpc>
              <a:spcBef>
                <a:spcPts val="400"/>
              </a:spcBef>
              <a:spcAft>
                <a:spcPts val="0"/>
              </a:spcAft>
              <a:buClr>
                <a:schemeClr val="dk1"/>
              </a:buClr>
              <a:buSzPts val="1600"/>
              <a:buFont typeface="Corbel"/>
              <a:buNone/>
            </a:pPr>
            <a:endParaRPr sz="1600" b="1" i="0" u="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600" b="1" i="0" u="none">
              <a:solidFill>
                <a:srgbClr val="000000"/>
              </a:solidFill>
              <a:latin typeface="Times New Roman"/>
              <a:ea typeface="Times New Roman"/>
              <a:cs typeface="Times New Roman"/>
              <a:sym typeface="Times New Roman"/>
            </a:endParaRPr>
          </a:p>
        </p:txBody>
      </p:sp>
      <p:sp>
        <p:nvSpPr>
          <p:cNvPr id="289" name="Google Shape;289;p40"/>
          <p:cNvSpPr txBox="1"/>
          <p:nvPr/>
        </p:nvSpPr>
        <p:spPr>
          <a:xfrm>
            <a:off x="457200" y="274637"/>
            <a:ext cx="8382000" cy="201136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8000"/>
              </a:buClr>
              <a:buSzPts val="3200"/>
              <a:buFont typeface="Rasa"/>
              <a:buNone/>
            </a:pPr>
            <a:r>
              <a:rPr lang="en-US" sz="3200" b="1" i="0" u="none">
                <a:solidFill>
                  <a:srgbClr val="008000"/>
                </a:solidFill>
                <a:latin typeface="Rasa"/>
                <a:ea typeface="Rasa"/>
                <a:cs typeface="Rasa"/>
                <a:sym typeface="Rasa"/>
              </a:rPr>
              <a:t>Формы взаимодействия </a:t>
            </a:r>
            <a:br>
              <a:rPr lang="en-US" sz="3200" b="1" i="0" u="none">
                <a:solidFill>
                  <a:srgbClr val="008000"/>
                </a:solidFill>
                <a:latin typeface="Rasa"/>
                <a:ea typeface="Rasa"/>
                <a:cs typeface="Rasa"/>
                <a:sym typeface="Rasa"/>
              </a:rPr>
            </a:br>
            <a:r>
              <a:rPr lang="en-US" sz="3200" b="1" i="0" u="none">
                <a:solidFill>
                  <a:srgbClr val="008000"/>
                </a:solidFill>
                <a:latin typeface="Rasa"/>
                <a:ea typeface="Rasa"/>
                <a:cs typeface="Rasa"/>
                <a:sym typeface="Rasa"/>
              </a:rPr>
              <a:t>семьи и школы </a:t>
            </a:r>
            <a:br>
              <a:rPr lang="en-US" sz="3200" b="1" i="0" u="none">
                <a:solidFill>
                  <a:srgbClr val="008000"/>
                </a:solidFill>
                <a:latin typeface="Rasa"/>
                <a:ea typeface="Rasa"/>
                <a:cs typeface="Rasa"/>
                <a:sym typeface="Rasa"/>
              </a:rPr>
            </a:br>
            <a:r>
              <a:rPr lang="en-US" sz="3200" b="1" i="0" u="none">
                <a:solidFill>
                  <a:srgbClr val="008000"/>
                </a:solidFill>
                <a:latin typeface="Rasa"/>
                <a:ea typeface="Rasa"/>
                <a:cs typeface="Rasa"/>
                <a:sym typeface="Rasa"/>
              </a:rPr>
              <a:t>в рамках изучения курса ОРКСЭ</a:t>
            </a:r>
            <a:r>
              <a:rPr lang="en-US" sz="3600" b="1" i="0" u="none">
                <a:solidFill>
                  <a:srgbClr val="008000"/>
                </a:solidFill>
                <a:latin typeface="Rasa"/>
                <a:ea typeface="Rasa"/>
                <a:cs typeface="Rasa"/>
                <a:sym typeface="Rasa"/>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8000"/>
              </a:buClr>
              <a:buSzPts val="4300"/>
              <a:buFont typeface="Corbel"/>
              <a:buNone/>
            </a:pPr>
            <a:r>
              <a:rPr lang="en-US" sz="4300" b="1" i="0" u="none">
                <a:solidFill>
                  <a:srgbClr val="008000"/>
                </a:solidFill>
                <a:latin typeface="Corbel"/>
                <a:ea typeface="Corbel"/>
                <a:cs typeface="Corbel"/>
                <a:sym typeface="Corbel"/>
              </a:rPr>
              <a:t>Выбор модуля ОРКСЭ - </a:t>
            </a:r>
            <a:endParaRPr/>
          </a:p>
        </p:txBody>
      </p:sp>
      <p:sp>
        <p:nvSpPr>
          <p:cNvPr id="295" name="Google Shape;295;p41"/>
          <p:cNvSpPr txBox="1">
            <a:spLocks noGrp="1"/>
          </p:cNvSpPr>
          <p:nvPr>
            <p:ph type="body" idx="1"/>
          </p:nvPr>
        </p:nvSpPr>
        <p:spPr>
          <a:xfrm>
            <a:off x="827087" y="1524000"/>
            <a:ext cx="7561262" cy="16891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None/>
            </a:pPr>
            <a:r>
              <a:rPr lang="en-US" sz="2800" b="0" i="0" u="none">
                <a:solidFill>
                  <a:schemeClr val="dk1"/>
                </a:solidFill>
                <a:latin typeface="Corbel"/>
                <a:ea typeface="Corbel"/>
                <a:cs typeface="Corbel"/>
                <a:sym typeface="Corbel"/>
              </a:rPr>
              <a:t>	</a:t>
            </a:r>
            <a:r>
              <a:rPr lang="en-US" sz="3200" b="0" i="0" u="sng">
                <a:solidFill>
                  <a:schemeClr val="dk1"/>
                </a:solidFill>
                <a:latin typeface="Corbel"/>
                <a:ea typeface="Corbel"/>
                <a:cs typeface="Corbel"/>
                <a:sym typeface="Corbel"/>
              </a:rPr>
              <a:t>право родителей </a:t>
            </a:r>
            <a:endParaRPr/>
          </a:p>
          <a:p>
            <a:pPr marL="365125" marR="0" lvl="0" indent="-282575" algn="l" rtl="0">
              <a:lnSpc>
                <a:spcPct val="100000"/>
              </a:lnSpc>
              <a:spcBef>
                <a:spcPts val="600"/>
              </a:spcBef>
              <a:spcAft>
                <a:spcPts val="0"/>
              </a:spcAft>
              <a:buClr>
                <a:schemeClr val="accent1"/>
              </a:buClr>
              <a:buSzPts val="2560"/>
              <a:buFont typeface="Noto Sans Symbols"/>
              <a:buNone/>
            </a:pPr>
            <a:r>
              <a:rPr lang="en-US" sz="3200" b="0" i="0" u="none">
                <a:solidFill>
                  <a:schemeClr val="dk1"/>
                </a:solidFill>
                <a:latin typeface="Corbel"/>
                <a:ea typeface="Corbel"/>
                <a:cs typeface="Corbel"/>
                <a:sym typeface="Corbel"/>
              </a:rPr>
              <a:t>	</a:t>
            </a:r>
            <a:r>
              <a:rPr lang="en-US" sz="3200" b="0" i="0" u="sng">
                <a:solidFill>
                  <a:schemeClr val="dk1"/>
                </a:solidFill>
                <a:latin typeface="Corbel"/>
                <a:ea typeface="Corbel"/>
                <a:cs typeface="Corbel"/>
                <a:sym typeface="Corbel"/>
              </a:rPr>
              <a:t>(законных представителей) обучающихся»</a:t>
            </a:r>
            <a:endParaRPr/>
          </a:p>
        </p:txBody>
      </p:sp>
      <p:sp>
        <p:nvSpPr>
          <p:cNvPr id="296" name="Google Shape;296;p41"/>
          <p:cNvSpPr txBox="1">
            <a:spLocks noGrp="1"/>
          </p:cNvSpPr>
          <p:nvPr>
            <p:ph type="body" idx="2"/>
          </p:nvPr>
        </p:nvSpPr>
        <p:spPr>
          <a:xfrm>
            <a:off x="2771775" y="4365625"/>
            <a:ext cx="5529262" cy="1871662"/>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sng">
                <a:solidFill>
                  <a:schemeClr val="dk1"/>
                </a:solidFill>
                <a:latin typeface="Corbel"/>
                <a:ea typeface="Corbel"/>
                <a:cs typeface="Corbel"/>
                <a:sym typeface="Corbel"/>
              </a:rPr>
              <a:t>Выбор подтверждается заявлением родителя (законного представителя).</a:t>
            </a:r>
            <a:r>
              <a:rPr lang="en-US" sz="2800" b="0" i="0" u="sng">
                <a:solidFill>
                  <a:schemeClr val="dk1"/>
                </a:solidFill>
                <a:latin typeface="Corbel"/>
                <a:ea typeface="Corbel"/>
                <a:cs typeface="Corbel"/>
                <a:sym typeface="Corbel"/>
              </a:rPr>
              <a:t> </a:t>
            </a:r>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1435100" y="571500"/>
            <a:ext cx="7499350" cy="10001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72314"/>
              </a:buClr>
              <a:buSzPts val="3900"/>
              <a:buFont typeface="Corbel"/>
              <a:buNone/>
            </a:pPr>
            <a:r>
              <a:rPr lang="en-US" sz="3900" b="1" i="0" u="none">
                <a:solidFill>
                  <a:srgbClr val="572314"/>
                </a:solidFill>
                <a:latin typeface="Corbel"/>
                <a:ea typeface="Corbel"/>
                <a:cs typeface="Corbel"/>
                <a:sym typeface="Corbel"/>
              </a:rPr>
              <a:t> </a:t>
            </a:r>
            <a:r>
              <a:rPr lang="en-US" sz="2800" b="1" i="0" u="none">
                <a:solidFill>
                  <a:srgbClr val="572314"/>
                </a:solidFill>
                <a:latin typeface="Corbel"/>
                <a:ea typeface="Corbel"/>
                <a:cs typeface="Corbel"/>
                <a:sym typeface="Corbel"/>
              </a:rPr>
              <a:t>Обязателен ли данный учебный предмет для изучения в четвёртом классе?</a:t>
            </a:r>
            <a:r>
              <a:rPr lang="en-US" sz="2800" b="0" i="0" u="none">
                <a:solidFill>
                  <a:srgbClr val="572314"/>
                </a:solidFill>
                <a:latin typeface="Corbel"/>
                <a:ea typeface="Corbel"/>
                <a:cs typeface="Corbel"/>
                <a:sym typeface="Corbel"/>
              </a:rPr>
              <a:t/>
            </a:r>
            <a:br>
              <a:rPr lang="en-US" sz="2800" b="0" i="0" u="none">
                <a:solidFill>
                  <a:srgbClr val="572314"/>
                </a:solidFill>
                <a:latin typeface="Corbel"/>
                <a:ea typeface="Corbel"/>
                <a:cs typeface="Corbel"/>
                <a:sym typeface="Corbel"/>
              </a:rPr>
            </a:br>
            <a:endParaRPr/>
          </a:p>
        </p:txBody>
      </p:sp>
      <p:sp>
        <p:nvSpPr>
          <p:cNvPr id="302" name="Google Shape;302;p42"/>
          <p:cNvSpPr txBox="1">
            <a:spLocks noGrp="1"/>
          </p:cNvSpPr>
          <p:nvPr>
            <p:ph type="body" idx="1"/>
          </p:nvPr>
        </p:nvSpPr>
        <p:spPr>
          <a:xfrm>
            <a:off x="1792287" y="1500187"/>
            <a:ext cx="7351712" cy="4664075"/>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Курс «ОРКСЭ» является обязательным учебным предметом в четвертом классе,  его изучение вводится во всех общеобразовательных учреждениях Российской Федерации с 1 сентября 2012 года, 1 час в неделю.</a:t>
            </a:r>
            <a:endParaRPr/>
          </a:p>
          <a:p>
            <a:pPr marL="365125" marR="0" lvl="0" indent="-140334" algn="l" rtl="0">
              <a:spcBef>
                <a:spcPts val="600"/>
              </a:spcBef>
              <a:spcAft>
                <a:spcPts val="0"/>
              </a:spcAft>
              <a:buClr>
                <a:schemeClr val="accent1"/>
              </a:buClr>
              <a:buSzPts val="2240"/>
              <a:buFont typeface="Noto Sans Symbols"/>
              <a:buNone/>
            </a:pPr>
            <a:endParaRPr sz="28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72314"/>
              </a:buClr>
              <a:buSzPts val="3200"/>
              <a:buFont typeface="Corbel"/>
              <a:buNone/>
            </a:pPr>
            <a:r>
              <a:rPr lang="en-US" sz="3200" b="1" i="0" u="none">
                <a:solidFill>
                  <a:srgbClr val="572314"/>
                </a:solidFill>
                <a:latin typeface="Corbel"/>
                <a:ea typeface="Corbel"/>
                <a:cs typeface="Corbel"/>
                <a:sym typeface="Corbel"/>
              </a:rPr>
              <a:t>Можно ли выбрать для изучения несколько модулей  курса «ОРКСЭ»?</a:t>
            </a:r>
            <a:endParaRPr/>
          </a:p>
        </p:txBody>
      </p:sp>
      <p:sp>
        <p:nvSpPr>
          <p:cNvPr id="308" name="Google Shape;308;p43"/>
          <p:cNvSpPr txBox="1">
            <a:spLocks noGrp="1"/>
          </p:cNvSpPr>
          <p:nvPr>
            <p:ph type="body" idx="1"/>
          </p:nvPr>
        </p:nvSpPr>
        <p:spPr>
          <a:xfrm>
            <a:off x="1435100" y="2000250"/>
            <a:ext cx="7499350" cy="424815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1920"/>
              <a:buFont typeface="Noto Sans Symbols"/>
              <a:buChar char="⚫"/>
            </a:pPr>
            <a:r>
              <a:rPr lang="en-US" sz="2400" b="0" i="0" u="none">
                <a:solidFill>
                  <a:schemeClr val="dk1"/>
                </a:solidFill>
                <a:latin typeface="Corbel"/>
                <a:ea typeface="Corbel"/>
                <a:cs typeface="Corbel"/>
                <a:sym typeface="Corbel"/>
              </a:rPr>
              <a:t>Родителям необходимо выбрать только один модуль. Принятие решения о записи ребенка на изучение определенного модуля без согласия его родителей (законных представителей) не допускается. Представители школьной администрации, учителя, работники органов управления образованием ни в коем случае не должны выбирать за семью модуль курса для обучения, без учёта мнения родителей учащегося определять, какой именно модуль будет изучать ребёнок</a:t>
            </a:r>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1435100" y="274637"/>
            <a:ext cx="7499350" cy="20113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572314"/>
              </a:buClr>
              <a:buSzPts val="2900"/>
              <a:buFont typeface="Corbel"/>
              <a:buNone/>
            </a:pPr>
            <a:r>
              <a:rPr lang="en-US" sz="2900" b="1" i="0" u="none">
                <a:solidFill>
                  <a:srgbClr val="572314"/>
                </a:solidFill>
                <a:latin typeface="Corbel"/>
                <a:ea typeface="Corbel"/>
                <a:cs typeface="Corbel"/>
                <a:sym typeface="Corbel"/>
              </a:rPr>
              <a:t>Не будет ли изучение курса «ОРКСЭ» проводиться за счет часов по основным предметам (русский язык, математика, иностранные языки)?</a:t>
            </a:r>
            <a:r>
              <a:rPr lang="en-US" sz="2900" b="0" i="0" u="none">
                <a:solidFill>
                  <a:srgbClr val="572314"/>
                </a:solidFill>
                <a:latin typeface="Corbel"/>
                <a:ea typeface="Corbel"/>
                <a:cs typeface="Corbel"/>
                <a:sym typeface="Corbel"/>
              </a:rPr>
              <a:t/>
            </a:r>
            <a:br>
              <a:rPr lang="en-US" sz="2900" b="0" i="0" u="none">
                <a:solidFill>
                  <a:srgbClr val="572314"/>
                </a:solidFill>
                <a:latin typeface="Corbel"/>
                <a:ea typeface="Corbel"/>
                <a:cs typeface="Corbel"/>
                <a:sym typeface="Corbel"/>
              </a:rPr>
            </a:br>
            <a:endParaRPr/>
          </a:p>
        </p:txBody>
      </p:sp>
      <p:sp>
        <p:nvSpPr>
          <p:cNvPr id="314" name="Google Shape;314;p44"/>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120015" algn="l" rtl="0">
              <a:lnSpc>
                <a:spcPct val="100000"/>
              </a:lnSpc>
              <a:spcBef>
                <a:spcPts val="0"/>
              </a:spcBef>
              <a:spcAft>
                <a:spcPts val="0"/>
              </a:spcAft>
              <a:buClr>
                <a:schemeClr val="accent1"/>
              </a:buClr>
              <a:buSzPts val="2560"/>
              <a:buFont typeface="Noto Sans Symbols"/>
              <a:buNone/>
            </a:pPr>
            <a:endParaRPr sz="3200" b="0" i="0" u="none">
              <a:solidFill>
                <a:schemeClr val="dk1"/>
              </a:solidFill>
              <a:latin typeface="Corbel"/>
              <a:ea typeface="Corbel"/>
              <a:cs typeface="Corbel"/>
              <a:sym typeface="Corbel"/>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a:solidFill>
                  <a:schemeClr val="dk1"/>
                </a:solidFill>
                <a:latin typeface="Corbel"/>
                <a:ea typeface="Corbel"/>
                <a:cs typeface="Corbel"/>
                <a:sym typeface="Corbel"/>
              </a:rPr>
              <a:t>Учебный процесс каждого образовательного учреждения организуется в соответствии с учебным планом, разрабатываемым образовательным учреждением самостоятельно. Количество часов, предусмотренных учебным планом школы на изучение конкретного предмета, не может быть меньше количества часов, отведенных на изучение данного предмета федеральным базисным учебным планом.</a:t>
            </a:r>
            <a:endParaRPr/>
          </a:p>
          <a:p>
            <a:pPr marL="365125" marR="0" lvl="0" indent="-160655" algn="l" rtl="0">
              <a:spcBef>
                <a:spcPts val="600"/>
              </a:spcBef>
              <a:spcAft>
                <a:spcPts val="0"/>
              </a:spcAft>
              <a:buClr>
                <a:schemeClr val="accent1"/>
              </a:buClr>
              <a:buSzPts val="1920"/>
              <a:buFont typeface="Noto Sans Symbols"/>
              <a:buNone/>
            </a:pPr>
            <a:endParaRPr sz="24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120015" algn="l" rtl="0">
              <a:spcBef>
                <a:spcPts val="0"/>
              </a:spcBef>
              <a:spcAft>
                <a:spcPts val="0"/>
              </a:spcAft>
              <a:buClr>
                <a:schemeClr val="accent1"/>
              </a:buClr>
              <a:buSzPts val="2560"/>
              <a:buFont typeface="Noto Sans Symbols"/>
              <a:buNone/>
            </a:pPr>
            <a:endParaRPr sz="3200">
              <a:solidFill>
                <a:schemeClr val="dk1"/>
              </a:solidFill>
              <a:latin typeface="Gill Sans"/>
              <a:ea typeface="Gill Sans"/>
              <a:cs typeface="Gill Sans"/>
              <a:sym typeface="Gill Sans"/>
            </a:endParaRPr>
          </a:p>
        </p:txBody>
      </p:sp>
      <p:pic>
        <p:nvPicPr>
          <p:cNvPr id="320" name="Google Shape;320;p45"/>
          <p:cNvPicPr preferRelativeResize="0"/>
          <p:nvPr/>
        </p:nvPicPr>
        <p:blipFill rotWithShape="1">
          <a:blip r:embed="rId3">
            <a:alphaModFix/>
          </a:blip>
          <a:srcRect/>
          <a:stretch/>
        </p:blipFill>
        <p:spPr>
          <a:xfrm>
            <a:off x="1103312" y="333375"/>
            <a:ext cx="8040687" cy="6029325"/>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2"/>
              </a:buClr>
              <a:buSzPts val="2800"/>
              <a:buFont typeface="Corbel"/>
              <a:buNone/>
            </a:pPr>
            <a:r>
              <a:rPr lang="en-US" sz="2800" b="1" i="0" u="none">
                <a:solidFill>
                  <a:schemeClr val="accent2"/>
                </a:solidFill>
                <a:latin typeface="Corbel"/>
                <a:ea typeface="Corbel"/>
                <a:cs typeface="Corbel"/>
                <a:sym typeface="Corbel"/>
              </a:rPr>
              <a:t>Имеют ли право священнослужители вести модули курса ОРКСЭ?</a:t>
            </a:r>
            <a:endParaRPr/>
          </a:p>
        </p:txBody>
      </p:sp>
      <p:sp>
        <p:nvSpPr>
          <p:cNvPr id="326" name="Google Shape;326;p46"/>
          <p:cNvSpPr txBox="1">
            <a:spLocks noGrp="1"/>
          </p:cNvSpPr>
          <p:nvPr>
            <p:ph type="body" idx="1"/>
          </p:nvPr>
        </p:nvSpPr>
        <p:spPr>
          <a:xfrm>
            <a:off x="971550" y="1390650"/>
            <a:ext cx="8305800" cy="5105400"/>
          </a:xfrm>
          <a:prstGeom prst="rect">
            <a:avLst/>
          </a:prstGeom>
          <a:noFill/>
          <a:ln>
            <a:noFill/>
          </a:ln>
        </p:spPr>
        <p:txBody>
          <a:bodyPr spcFirstLastPara="1" wrap="square" lIns="91425" tIns="45700" rIns="91425" bIns="45700" anchor="t" anchorCtr="0">
            <a:noAutofit/>
          </a:bodyPr>
          <a:lstStyle/>
          <a:p>
            <a:pPr marL="365125"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В муниципальных общеобразовательных учреждениях – нет.</a:t>
            </a:r>
            <a:endParaRPr/>
          </a:p>
          <a:p>
            <a:pPr marL="365125"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В ходе подготовки учителей возможно проведение встреч с представителями религиозных организаций, привлечение их к участию в курсах для преподавателей, включение их рекомендаций в методические пособия для педагогов, составляемых специалистами учреждений дополнительного профессионального образования.</a:t>
            </a:r>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457200" y="274637"/>
            <a:ext cx="8305800" cy="16303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72314"/>
              </a:buClr>
              <a:buSzPts val="4300"/>
              <a:buFont typeface="Corbel"/>
              <a:buNone/>
            </a:pPr>
            <a:r>
              <a:rPr lang="en-US" sz="4300" b="1" i="0" u="none">
                <a:solidFill>
                  <a:srgbClr val="572314"/>
                </a:solidFill>
                <a:latin typeface="Corbel"/>
                <a:ea typeface="Corbel"/>
                <a:cs typeface="Corbel"/>
                <a:sym typeface="Corbel"/>
              </a:rPr>
              <a:t> </a:t>
            </a:r>
            <a:r>
              <a:rPr lang="en-US" sz="3200" b="1" i="0" u="none">
                <a:solidFill>
                  <a:srgbClr val="FF3300"/>
                </a:solidFill>
                <a:latin typeface="Corbel"/>
                <a:ea typeface="Corbel"/>
                <a:cs typeface="Corbel"/>
                <a:sym typeface="Corbel"/>
              </a:rPr>
              <a:t>Будет ли продолжено изучение курса в старших классах школы? </a:t>
            </a:r>
            <a:r>
              <a:rPr lang="en-US" sz="3200" b="1" i="0" u="none">
                <a:solidFill>
                  <a:srgbClr val="572314"/>
                </a:solidFill>
                <a:latin typeface="Corbel"/>
                <a:ea typeface="Corbel"/>
                <a:cs typeface="Corbel"/>
                <a:sym typeface="Corbel"/>
              </a:rPr>
              <a:t>  </a:t>
            </a:r>
            <a:endParaRPr/>
          </a:p>
        </p:txBody>
      </p:sp>
      <p:sp>
        <p:nvSpPr>
          <p:cNvPr id="332" name="Google Shape;332;p47"/>
          <p:cNvSpPr txBox="1">
            <a:spLocks noGrp="1"/>
          </p:cNvSpPr>
          <p:nvPr>
            <p:ph type="body" idx="1"/>
          </p:nvPr>
        </p:nvSpPr>
        <p:spPr>
          <a:xfrm>
            <a:off x="755650" y="1908175"/>
            <a:ext cx="8229600" cy="4525962"/>
          </a:xfrm>
          <a:prstGeom prst="rect">
            <a:avLst/>
          </a:prstGeom>
          <a:noFill/>
          <a:ln>
            <a:noFill/>
          </a:ln>
        </p:spPr>
        <p:txBody>
          <a:bodyPr spcFirstLastPara="1" wrap="square" lIns="91425" tIns="45700" rIns="91425" bIns="45700" anchor="t" anchorCtr="0">
            <a:noAutofit/>
          </a:bodyPr>
          <a:lstStyle/>
          <a:p>
            <a:pPr marL="365125" lvl="0" indent="-282575" algn="l" rtl="0">
              <a:lnSpc>
                <a:spcPct val="100000"/>
              </a:lnSpc>
              <a:spcBef>
                <a:spcPts val="0"/>
              </a:spcBef>
              <a:spcAft>
                <a:spcPts val="0"/>
              </a:spcAft>
              <a:buSzPts val="2560"/>
              <a:buNone/>
            </a:pPr>
            <a:r>
              <a:rPr lang="en-US" sz="3200" b="1" i="0" u="none">
                <a:solidFill>
                  <a:schemeClr val="dk1"/>
                </a:solidFill>
                <a:latin typeface="Corbel"/>
                <a:ea typeface="Corbel"/>
                <a:cs typeface="Corbel"/>
                <a:sym typeface="Corbel"/>
              </a:rPr>
              <a:t>     </a:t>
            </a:r>
            <a:endParaRPr sz="3200" b="0" i="0" u="none">
              <a:solidFill>
                <a:schemeClr val="dk1"/>
              </a:solidFill>
              <a:latin typeface="Corbel"/>
              <a:ea typeface="Corbel"/>
              <a:cs typeface="Corbel"/>
              <a:sym typeface="Corbel"/>
            </a:endParaRPr>
          </a:p>
          <a:p>
            <a:pPr marL="365125" lvl="0" indent="-282575" algn="ctr" rtl="0">
              <a:lnSpc>
                <a:spcPct val="100000"/>
              </a:lnSpc>
              <a:spcBef>
                <a:spcPts val="600"/>
              </a:spcBef>
              <a:spcAft>
                <a:spcPts val="0"/>
              </a:spcAft>
              <a:buSzPts val="2560"/>
              <a:buNone/>
            </a:pPr>
            <a:r>
              <a:rPr lang="en-US" sz="3200" b="0" i="0" u="none">
                <a:solidFill>
                  <a:schemeClr val="dk1"/>
                </a:solidFill>
                <a:latin typeface="Corbel"/>
                <a:ea typeface="Corbel"/>
                <a:cs typeface="Corbel"/>
                <a:sym typeface="Corbel"/>
              </a:rPr>
              <a:t>   С 1 сентября 2015 г. в соответствии с ФГОС ООО вводится предметная область «Основы духовно-нравственной культуры народов России»  (ОДНКНР). </a:t>
            </a:r>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3300"/>
              </a:buClr>
              <a:buSzPts val="2800"/>
              <a:buFont typeface="Corbel"/>
              <a:buNone/>
            </a:pPr>
            <a:r>
              <a:rPr lang="en-US" sz="2800" b="1" i="0" u="none">
                <a:solidFill>
                  <a:srgbClr val="FF3300"/>
                </a:solidFill>
                <a:latin typeface="Corbel"/>
                <a:ea typeface="Corbel"/>
                <a:cs typeface="Corbel"/>
                <a:sym typeface="Corbel"/>
              </a:rPr>
              <a:t>Можно ли отказаться от изучения курса ОРКСЭ?</a:t>
            </a:r>
            <a:r>
              <a:rPr lang="en-US" sz="4000" b="1" i="0" u="none">
                <a:solidFill>
                  <a:srgbClr val="572314"/>
                </a:solidFill>
                <a:latin typeface="Corbel"/>
                <a:ea typeface="Corbel"/>
                <a:cs typeface="Corbel"/>
                <a:sym typeface="Corbel"/>
              </a:rPr>
              <a:t>  </a:t>
            </a:r>
            <a:endParaRPr/>
          </a:p>
        </p:txBody>
      </p:sp>
      <p:sp>
        <p:nvSpPr>
          <p:cNvPr id="338" name="Google Shape;338;p48"/>
          <p:cNvSpPr txBox="1">
            <a:spLocks noGrp="1"/>
          </p:cNvSpPr>
          <p:nvPr>
            <p:ph type="body" idx="1"/>
          </p:nvPr>
        </p:nvSpPr>
        <p:spPr>
          <a:xfrm>
            <a:off x="731837" y="1628775"/>
            <a:ext cx="8382000" cy="5029200"/>
          </a:xfrm>
          <a:prstGeom prst="rect">
            <a:avLst/>
          </a:prstGeom>
          <a:noFill/>
          <a:ln>
            <a:noFill/>
          </a:ln>
        </p:spPr>
        <p:txBody>
          <a:bodyPr spcFirstLastPara="1" wrap="square" lIns="91425" tIns="45700" rIns="91425" bIns="45700" anchor="t" anchorCtr="0">
            <a:noAutofit/>
          </a:bodyPr>
          <a:lstStyle/>
          <a:p>
            <a:pPr marL="365125" lvl="0" indent="-282575" algn="l" rtl="0">
              <a:lnSpc>
                <a:spcPct val="100000"/>
              </a:lnSpc>
              <a:spcBef>
                <a:spcPts val="0"/>
              </a:spcBef>
              <a:spcAft>
                <a:spcPts val="0"/>
              </a:spcAft>
              <a:buSzPts val="2560"/>
              <a:buNone/>
            </a:pPr>
            <a:r>
              <a:rPr lang="en-US" sz="3200" b="1" i="0" u="none">
                <a:solidFill>
                  <a:schemeClr val="dk1"/>
                </a:solidFill>
                <a:latin typeface="Corbel"/>
                <a:ea typeface="Corbel"/>
                <a:cs typeface="Corbel"/>
                <a:sym typeface="Corbel"/>
              </a:rPr>
              <a:t>    </a:t>
            </a:r>
            <a:r>
              <a:rPr lang="en-US" sz="3200" b="0" i="0" u="none">
                <a:solidFill>
                  <a:schemeClr val="dk1"/>
                </a:solidFill>
                <a:latin typeface="Corbel"/>
                <a:ea typeface="Corbel"/>
                <a:cs typeface="Corbel"/>
                <a:sym typeface="Corbel"/>
              </a:rPr>
              <a:t>Нет. Согласно приказу Министерства образования и науки РФ этот курс включен в перечень предметов федерального компонента учебного плана и обязателен для изучения в государственных (муниципальных) общеобразовательных учреждениях, реализующих государственный стандарт начального, основного общего, полного (среднего) общего образования.</a:t>
            </a:r>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3300"/>
              </a:buClr>
              <a:buSzPts val="2800"/>
              <a:buFont typeface="Corbel"/>
              <a:buNone/>
            </a:pPr>
            <a:r>
              <a:rPr lang="en-US" sz="2800" b="1" i="0" u="none">
                <a:solidFill>
                  <a:srgbClr val="FF3300"/>
                </a:solidFill>
                <a:latin typeface="Corbel"/>
                <a:ea typeface="Corbel"/>
                <a:cs typeface="Corbel"/>
                <a:sym typeface="Corbel"/>
              </a:rPr>
              <a:t>Как будет оцениваться успешность освоения учащимся курса ОРКСЭ?</a:t>
            </a:r>
            <a:r>
              <a:rPr lang="en-US" sz="4000" b="1" i="0" u="none">
                <a:solidFill>
                  <a:srgbClr val="572314"/>
                </a:solidFill>
                <a:latin typeface="Corbel"/>
                <a:ea typeface="Corbel"/>
                <a:cs typeface="Corbel"/>
                <a:sym typeface="Corbel"/>
              </a:rPr>
              <a:t> </a:t>
            </a:r>
            <a:endParaRPr/>
          </a:p>
        </p:txBody>
      </p:sp>
      <p:sp>
        <p:nvSpPr>
          <p:cNvPr id="344" name="Google Shape;344;p49"/>
          <p:cNvSpPr txBox="1">
            <a:spLocks noGrp="1"/>
          </p:cNvSpPr>
          <p:nvPr>
            <p:ph type="body" idx="1"/>
          </p:nvPr>
        </p:nvSpPr>
        <p:spPr>
          <a:xfrm>
            <a:off x="755650" y="1304925"/>
            <a:ext cx="8458200" cy="5353050"/>
          </a:xfrm>
          <a:prstGeom prst="rect">
            <a:avLst/>
          </a:prstGeom>
          <a:noFill/>
          <a:ln>
            <a:noFill/>
          </a:ln>
        </p:spPr>
        <p:txBody>
          <a:bodyPr spcFirstLastPara="1" wrap="square" lIns="91425" tIns="45700" rIns="91425" bIns="45700" anchor="t" anchorCtr="0">
            <a:noAutofit/>
          </a:bodyPr>
          <a:lstStyle/>
          <a:p>
            <a:pPr marL="365125" lvl="0" indent="-282575">
              <a:spcBef>
                <a:spcPts val="0"/>
              </a:spcBef>
              <a:buSzPts val="2560"/>
            </a:pPr>
            <a:endParaRPr lang="ru-RU" sz="1200" b="1" dirty="0" smtClean="0">
              <a:latin typeface="Times New Roman" pitchFamily="18" charset="0"/>
              <a:cs typeface="Times New Roman" pitchFamily="18" charset="0"/>
            </a:endParaRPr>
          </a:p>
          <a:p>
            <a:pPr marL="365125" indent="-282575" algn="ctr">
              <a:spcBef>
                <a:spcPts val="0"/>
              </a:spcBef>
              <a:buSzPts val="2560"/>
            </a:pPr>
            <a:r>
              <a:rPr lang="ru-RU" sz="3600" b="1" dirty="0" smtClean="0">
                <a:latin typeface="Times New Roman" pitchFamily="18" charset="0"/>
                <a:cs typeface="Times New Roman" pitchFamily="18" charset="0"/>
              </a:rPr>
              <a:t>Курс ОРКСЭ – это </a:t>
            </a:r>
            <a:r>
              <a:rPr lang="ru-RU" sz="3600" b="1" dirty="0" err="1" smtClean="0">
                <a:latin typeface="Times New Roman" pitchFamily="18" charset="0"/>
                <a:cs typeface="Times New Roman" pitchFamily="18" charset="0"/>
              </a:rPr>
              <a:t>безотметочный</a:t>
            </a:r>
            <a:r>
              <a:rPr lang="ru-RU" sz="3600" b="1" dirty="0" smtClean="0">
                <a:latin typeface="Times New Roman" pitchFamily="18" charset="0"/>
                <a:cs typeface="Times New Roman" pitchFamily="18" charset="0"/>
              </a:rPr>
              <a:t> курс, оценка в виде баллов за него не выставляется. Учащиеся в конце освоения курса получают «зачет</a:t>
            </a:r>
            <a:r>
              <a:rPr lang="ru-RU" sz="3600" b="1" dirty="0" smtClean="0">
                <a:latin typeface="Times New Roman" pitchFamily="18" charset="0"/>
                <a:cs typeface="Times New Roman" pitchFamily="18" charset="0"/>
              </a:rPr>
              <a:t>».</a:t>
            </a:r>
          </a:p>
          <a:p>
            <a:pPr marL="365125" lvl="0" indent="-282575" algn="ctr">
              <a:spcBef>
                <a:spcPts val="0"/>
              </a:spcBef>
              <a:buSzPts val="2560"/>
            </a:pPr>
            <a:r>
              <a:rPr lang="ru-RU" sz="3600" b="1" dirty="0" smtClean="0">
                <a:latin typeface="Times New Roman" pitchFamily="18" charset="0"/>
                <a:cs typeface="Times New Roman" pitchFamily="18" charset="0"/>
              </a:rPr>
              <a:t>Для </a:t>
            </a:r>
            <a:r>
              <a:rPr lang="ru-RU" sz="3600" b="1" dirty="0" smtClean="0">
                <a:latin typeface="Times New Roman" pitchFamily="18" charset="0"/>
                <a:cs typeface="Times New Roman" pitchFamily="18" charset="0"/>
              </a:rPr>
              <a:t>отслеживания уровня знаний и умений используются: итоговые и текущие проверочные и тестовые, творческие работы, проектная деятельность.</a:t>
            </a:r>
            <a:endParaRPr sz="3600" b="1">
              <a:latin typeface="Times New Roman" pitchFamily="18" charset="0"/>
              <a:cs typeface="Times New Roman" pitchFamily="18" charset="0"/>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idx="4294967295"/>
          </p:nvPr>
        </p:nvSpPr>
        <p:spPr>
          <a:xfrm>
            <a:off x="1435100" y="274637"/>
            <a:ext cx="7499350" cy="61785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orbel"/>
              <a:buNone/>
            </a:pPr>
            <a:r>
              <a:rPr lang="en-US" sz="2800" b="1" i="0" u="none" strike="noStrike" cap="none">
                <a:solidFill>
                  <a:schemeClr val="dk1"/>
                </a:solidFill>
                <a:latin typeface="Corbel"/>
                <a:ea typeface="Corbel"/>
                <a:cs typeface="Corbel"/>
                <a:sym typeface="Corbel"/>
              </a:rPr>
              <a:t>И курс ОРКСЭ призван содействовать этому, так как знакомство с основами религиозных и светских традиций, культуры народов России и общечеловеческими ценностями призвано сыграть важную роль не только в </a:t>
            </a:r>
            <a:r>
              <a:rPr lang="en-US" sz="2800" b="1" i="0" u="sng" strike="noStrike" cap="none">
                <a:solidFill>
                  <a:schemeClr val="dk1"/>
                </a:solidFill>
                <a:latin typeface="Corbel"/>
                <a:ea typeface="Corbel"/>
                <a:cs typeface="Corbel"/>
                <a:sym typeface="Corbel"/>
              </a:rPr>
              <a:t>расширении</a:t>
            </a:r>
            <a:r>
              <a:rPr lang="en-US" sz="2800" b="1" i="0" u="none" strike="noStrike" cap="none">
                <a:solidFill>
                  <a:schemeClr val="dk1"/>
                </a:solidFill>
                <a:latin typeface="Corbel"/>
                <a:ea typeface="Corbel"/>
                <a:cs typeface="Corbel"/>
                <a:sym typeface="Corbel"/>
              </a:rPr>
              <a:t> кругозора школьников, но и в </a:t>
            </a:r>
            <a:r>
              <a:rPr lang="en-US" sz="2800" b="1" i="0" u="sng" strike="noStrike" cap="none">
                <a:solidFill>
                  <a:schemeClr val="dk1"/>
                </a:solidFill>
                <a:latin typeface="Corbel"/>
                <a:ea typeface="Corbel"/>
                <a:cs typeface="Corbel"/>
                <a:sym typeface="Corbel"/>
              </a:rPr>
              <a:t>воспитательном</a:t>
            </a:r>
            <a:r>
              <a:rPr lang="en-US" sz="2800" b="1" i="0" u="none" strike="noStrike" cap="none">
                <a:solidFill>
                  <a:schemeClr val="dk1"/>
                </a:solidFill>
                <a:latin typeface="Corbel"/>
                <a:ea typeface="Corbel"/>
                <a:cs typeface="Corbel"/>
                <a:sym typeface="Corbel"/>
              </a:rPr>
              <a:t> процессе формирования порядочного, честного и достойного гражданина, готового к межкультурному диалогу и уважительному отношению ко всем гражданам страны.</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3300"/>
              </a:buClr>
              <a:buSzPts val="2500"/>
              <a:buFont typeface="Corbel"/>
              <a:buNone/>
            </a:pPr>
            <a:r>
              <a:rPr lang="en-US" sz="2500" b="1" i="0" u="none">
                <a:solidFill>
                  <a:srgbClr val="FF3300"/>
                </a:solidFill>
                <a:latin typeface="Corbel"/>
                <a:ea typeface="Corbel"/>
                <a:cs typeface="Corbel"/>
                <a:sym typeface="Corbel"/>
              </a:rPr>
              <a:t>Каково взаимодействие с родителями (законными представителями)  по курсу ОРКСЭ?</a:t>
            </a:r>
            <a:endParaRPr/>
          </a:p>
        </p:txBody>
      </p:sp>
      <p:sp>
        <p:nvSpPr>
          <p:cNvPr id="350" name="Google Shape;350;p50"/>
          <p:cNvSpPr txBox="1">
            <a:spLocks noGrp="1"/>
          </p:cNvSpPr>
          <p:nvPr>
            <p:ph type="body" idx="1"/>
          </p:nvPr>
        </p:nvSpPr>
        <p:spPr>
          <a:xfrm>
            <a:off x="762000" y="1557337"/>
            <a:ext cx="8382000" cy="5105400"/>
          </a:xfrm>
          <a:prstGeom prst="rect">
            <a:avLst/>
          </a:prstGeom>
          <a:noFill/>
          <a:ln>
            <a:noFill/>
          </a:ln>
        </p:spPr>
        <p:txBody>
          <a:bodyPr spcFirstLastPara="1" wrap="square" lIns="91425" tIns="45700" rIns="91425" bIns="45700" anchor="t" anchorCtr="0">
            <a:noAutofit/>
          </a:bodyPr>
          <a:lstStyle/>
          <a:p>
            <a:pPr marL="365125" lvl="0" indent="-282575" algn="l" rtl="0">
              <a:lnSpc>
                <a:spcPct val="120000"/>
              </a:lnSpc>
              <a:spcBef>
                <a:spcPts val="0"/>
              </a:spcBef>
              <a:spcAft>
                <a:spcPts val="0"/>
              </a:spcAft>
              <a:buSzPts val="2560"/>
              <a:buNone/>
            </a:pPr>
            <a:r>
              <a:rPr lang="en-US" sz="3200" b="1" i="0" u="none">
                <a:solidFill>
                  <a:schemeClr val="dk1"/>
                </a:solidFill>
                <a:latin typeface="Corbel"/>
                <a:ea typeface="Corbel"/>
                <a:cs typeface="Corbel"/>
                <a:sym typeface="Corbel"/>
              </a:rPr>
              <a:t>   </a:t>
            </a:r>
            <a:r>
              <a:rPr lang="en-US" sz="3200" b="0" i="0" u="none">
                <a:solidFill>
                  <a:schemeClr val="dk1"/>
                </a:solidFill>
                <a:latin typeface="Corbel"/>
                <a:ea typeface="Corbel"/>
                <a:cs typeface="Corbel"/>
                <a:sym typeface="Corbel"/>
              </a:rPr>
              <a:t>Участие родителей в реализации курса ОРКСЭ может проявляться также в совместной работе с ребенком по подготовке его творческой работы, выступления и других формах, предусмотренных педагогическими технологиями и учебным планированием учителя.</a:t>
            </a:r>
            <a:endParaRPr/>
          </a:p>
          <a:p>
            <a:pPr marL="365125" lvl="0" indent="-120015" algn="l" rtl="0">
              <a:spcBef>
                <a:spcPts val="600"/>
              </a:spcBef>
              <a:spcAft>
                <a:spcPts val="0"/>
              </a:spcAft>
              <a:buSzPts val="2560"/>
              <a:buNone/>
            </a:pPr>
            <a:endParaRPr sz="32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000"/>
              <a:buFont typeface="Arial"/>
              <a:buNone/>
            </a:pPr>
            <a:r>
              <a:rPr lang="en-US" sz="4000" b="1" i="0" u="none">
                <a:solidFill>
                  <a:schemeClr val="dk2"/>
                </a:solidFill>
                <a:latin typeface="Arial"/>
                <a:ea typeface="Arial"/>
                <a:cs typeface="Arial"/>
                <a:sym typeface="Arial"/>
              </a:rPr>
              <a:t>Опыт творческой деятельности</a:t>
            </a:r>
            <a:endParaRPr/>
          </a:p>
        </p:txBody>
      </p:sp>
      <p:grpSp>
        <p:nvGrpSpPr>
          <p:cNvPr id="356" name="Google Shape;356;p51"/>
          <p:cNvGrpSpPr/>
          <p:nvPr/>
        </p:nvGrpSpPr>
        <p:grpSpPr>
          <a:xfrm>
            <a:off x="895350" y="1524000"/>
            <a:ext cx="7351712" cy="5181600"/>
            <a:chOff x="1152" y="1296"/>
            <a:chExt cx="1447" cy="2447"/>
          </a:xfrm>
        </p:grpSpPr>
        <p:cxnSp>
          <p:nvCxnSpPr>
            <p:cNvPr id="357" name="Google Shape;357;p51"/>
            <p:cNvCxnSpPr/>
            <p:nvPr/>
          </p:nvCxnSpPr>
          <p:spPr>
            <a:xfrm rot="10800000">
              <a:off x="1584" y="1583"/>
              <a:ext cx="144" cy="2017"/>
            </a:xfrm>
            <a:prstGeom prst="bentConnector2">
              <a:avLst/>
            </a:prstGeom>
            <a:noFill/>
            <a:ln w="28575" cap="flat" cmpd="sng">
              <a:solidFill>
                <a:schemeClr val="dk1"/>
              </a:solidFill>
              <a:prstDash val="solid"/>
              <a:miter lim="800000"/>
              <a:headEnd type="none" w="med" len="med"/>
              <a:tailEnd type="none" w="med" len="med"/>
            </a:ln>
          </p:spPr>
        </p:cxnSp>
        <p:cxnSp>
          <p:nvCxnSpPr>
            <p:cNvPr id="358" name="Google Shape;358;p51"/>
            <p:cNvCxnSpPr/>
            <p:nvPr/>
          </p:nvCxnSpPr>
          <p:spPr>
            <a:xfrm rot="10800000">
              <a:off x="1584" y="1584"/>
              <a:ext cx="144" cy="1178"/>
            </a:xfrm>
            <a:prstGeom prst="bentConnector2">
              <a:avLst/>
            </a:prstGeom>
            <a:noFill/>
            <a:ln w="28575" cap="flat" cmpd="sng">
              <a:solidFill>
                <a:schemeClr val="dk1"/>
              </a:solidFill>
              <a:prstDash val="solid"/>
              <a:miter lim="800000"/>
              <a:headEnd type="none" w="med" len="med"/>
              <a:tailEnd type="none" w="med" len="med"/>
            </a:ln>
          </p:spPr>
        </p:cxnSp>
        <p:cxnSp>
          <p:nvCxnSpPr>
            <p:cNvPr id="359" name="Google Shape;359;p51"/>
            <p:cNvCxnSpPr/>
            <p:nvPr/>
          </p:nvCxnSpPr>
          <p:spPr>
            <a:xfrm rot="10800000">
              <a:off x="1584" y="1584"/>
              <a:ext cx="151" cy="1610"/>
            </a:xfrm>
            <a:prstGeom prst="bentConnector2">
              <a:avLst/>
            </a:prstGeom>
            <a:noFill/>
            <a:ln w="28575" cap="flat" cmpd="sng">
              <a:solidFill>
                <a:schemeClr val="dk1"/>
              </a:solidFill>
              <a:prstDash val="solid"/>
              <a:miter lim="800000"/>
              <a:headEnd type="none" w="med" len="med"/>
              <a:tailEnd type="none" w="med" len="med"/>
            </a:ln>
          </p:spPr>
        </p:cxnSp>
        <p:cxnSp>
          <p:nvCxnSpPr>
            <p:cNvPr id="360" name="Google Shape;360;p51"/>
            <p:cNvCxnSpPr/>
            <p:nvPr/>
          </p:nvCxnSpPr>
          <p:spPr>
            <a:xfrm rot="10800000">
              <a:off x="1584" y="1583"/>
              <a:ext cx="144" cy="721"/>
            </a:xfrm>
            <a:prstGeom prst="bentConnector2">
              <a:avLst/>
            </a:prstGeom>
            <a:noFill/>
            <a:ln w="28575" cap="flat" cmpd="sng">
              <a:solidFill>
                <a:schemeClr val="dk1"/>
              </a:solidFill>
              <a:prstDash val="solid"/>
              <a:miter lim="800000"/>
              <a:headEnd type="none" w="med" len="med"/>
              <a:tailEnd type="none" w="med" len="med"/>
            </a:ln>
          </p:spPr>
        </p:cxnSp>
        <p:cxnSp>
          <p:nvCxnSpPr>
            <p:cNvPr id="361" name="Google Shape;361;p51"/>
            <p:cNvCxnSpPr/>
            <p:nvPr/>
          </p:nvCxnSpPr>
          <p:spPr>
            <a:xfrm rot="10800000">
              <a:off x="1584" y="1583"/>
              <a:ext cx="144" cy="289"/>
            </a:xfrm>
            <a:prstGeom prst="bentConnector2">
              <a:avLst/>
            </a:prstGeom>
            <a:noFill/>
            <a:ln w="28575" cap="flat" cmpd="sng">
              <a:solidFill>
                <a:schemeClr val="dk1"/>
              </a:solidFill>
              <a:prstDash val="solid"/>
              <a:miter lim="800000"/>
              <a:headEnd type="none" w="med" len="med"/>
              <a:tailEnd type="none" w="med" len="med"/>
            </a:ln>
          </p:spPr>
        </p:cxnSp>
        <p:sp>
          <p:nvSpPr>
            <p:cNvPr id="362" name="Google Shape;362;p51"/>
            <p:cNvSpPr/>
            <p:nvPr/>
          </p:nvSpPr>
          <p:spPr>
            <a:xfrm>
              <a:off x="1152" y="1296"/>
              <a:ext cx="864" cy="288"/>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виды творческих работ учащихся</a:t>
              </a:r>
              <a:endParaRPr/>
            </a:p>
          </p:txBody>
        </p:sp>
        <p:sp>
          <p:nvSpPr>
            <p:cNvPr id="363" name="Google Shape;363;p51"/>
            <p:cNvSpPr/>
            <p:nvPr/>
          </p:nvSpPr>
          <p:spPr>
            <a:xfrm>
              <a:off x="1728" y="1728"/>
              <a:ext cx="864" cy="288"/>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сочинение</a:t>
              </a:r>
              <a:endParaRPr/>
            </a:p>
          </p:txBody>
        </p:sp>
        <p:sp>
          <p:nvSpPr>
            <p:cNvPr id="364" name="Google Shape;364;p51"/>
            <p:cNvSpPr/>
            <p:nvPr/>
          </p:nvSpPr>
          <p:spPr>
            <a:xfrm>
              <a:off x="1728" y="2160"/>
              <a:ext cx="864" cy="288"/>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сообщение</a:t>
              </a:r>
              <a:endParaRPr/>
            </a:p>
          </p:txBody>
        </p:sp>
        <p:sp>
          <p:nvSpPr>
            <p:cNvPr id="365" name="Google Shape;365;p51"/>
            <p:cNvSpPr/>
            <p:nvPr/>
          </p:nvSpPr>
          <p:spPr>
            <a:xfrm>
              <a:off x="1735" y="3050"/>
              <a:ext cx="864" cy="288"/>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проект</a:t>
              </a:r>
              <a:endParaRPr/>
            </a:p>
          </p:txBody>
        </p:sp>
        <p:sp>
          <p:nvSpPr>
            <p:cNvPr id="366" name="Google Shape;366;p51"/>
            <p:cNvSpPr/>
            <p:nvPr/>
          </p:nvSpPr>
          <p:spPr>
            <a:xfrm>
              <a:off x="1728" y="2618"/>
              <a:ext cx="864" cy="288"/>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реферат</a:t>
              </a:r>
              <a:endParaRPr/>
            </a:p>
          </p:txBody>
        </p:sp>
        <p:sp>
          <p:nvSpPr>
            <p:cNvPr id="367" name="Google Shape;367;p51"/>
            <p:cNvSpPr/>
            <p:nvPr/>
          </p:nvSpPr>
          <p:spPr>
            <a:xfrm>
              <a:off x="1728" y="3456"/>
              <a:ext cx="864" cy="287"/>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доклад</a:t>
              </a:r>
              <a:endParaRPr/>
            </a:p>
          </p:txBody>
        </p:sp>
      </p:gr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2"/>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lvl="0" indent="-282575" algn="l" rtl="0">
              <a:lnSpc>
                <a:spcPct val="90000"/>
              </a:lnSpc>
              <a:spcBef>
                <a:spcPts val="0"/>
              </a:spcBef>
              <a:spcAft>
                <a:spcPts val="0"/>
              </a:spcAft>
              <a:buSzPts val="2240"/>
              <a:buNone/>
            </a:pPr>
            <a:r>
              <a:rPr lang="en-US" sz="2800" b="1" i="0" u="none">
                <a:solidFill>
                  <a:schemeClr val="dk1"/>
                </a:solidFill>
                <a:latin typeface="Corbel"/>
                <a:ea typeface="Corbel"/>
                <a:cs typeface="Corbel"/>
                <a:sym typeface="Corbel"/>
              </a:rPr>
              <a:t>   </a:t>
            </a:r>
            <a:r>
              <a:rPr lang="en-US" sz="3200" b="1" i="0" u="none">
                <a:solidFill>
                  <a:srgbClr val="FF3300"/>
                </a:solidFill>
                <a:latin typeface="Corbel"/>
                <a:ea typeface="Corbel"/>
                <a:cs typeface="Corbel"/>
                <a:sym typeface="Corbel"/>
              </a:rPr>
              <a:t>Практические советы родителям.</a:t>
            </a:r>
            <a:endParaRPr/>
          </a:p>
          <a:p>
            <a:pPr marL="365125" lvl="0" indent="-282575" algn="l" rtl="0">
              <a:lnSpc>
                <a:spcPct val="90000"/>
              </a:lnSpc>
              <a:spcBef>
                <a:spcPts val="600"/>
              </a:spcBef>
              <a:spcAft>
                <a:spcPts val="0"/>
              </a:spcAft>
              <a:buSzPts val="2560"/>
              <a:buNone/>
            </a:pPr>
            <a:endParaRPr sz="3200" b="1" i="0" u="none">
              <a:solidFill>
                <a:srgbClr val="FF3300"/>
              </a:solidFill>
              <a:latin typeface="Corbel"/>
              <a:ea typeface="Corbel"/>
              <a:cs typeface="Corbel"/>
              <a:sym typeface="Corbel"/>
            </a:endParaRPr>
          </a:p>
          <a:p>
            <a:pPr marL="365125" lvl="0" indent="-282575" algn="l" rtl="0">
              <a:lnSpc>
                <a:spcPct val="90000"/>
              </a:lnSpc>
              <a:spcBef>
                <a:spcPts val="600"/>
              </a:spcBef>
              <a:spcAft>
                <a:spcPts val="0"/>
              </a:spcAft>
              <a:buSzPts val="2240"/>
              <a:buNone/>
            </a:pPr>
            <a:r>
              <a:rPr lang="en-US" sz="2800" b="1" i="0" u="none">
                <a:solidFill>
                  <a:schemeClr val="accent2"/>
                </a:solidFill>
                <a:latin typeface="Corbel"/>
                <a:ea typeface="Corbel"/>
                <a:cs typeface="Corbel"/>
                <a:sym typeface="Corbel"/>
              </a:rPr>
              <a:t>   Как вы можете помочь своему ребёнку в изучении курса</a:t>
            </a:r>
            <a:endParaRPr/>
          </a:p>
          <a:p>
            <a:pPr marL="365125" lvl="0" indent="-282575" algn="l" rtl="0">
              <a:lnSpc>
                <a:spcPct val="90000"/>
              </a:lnSpc>
              <a:spcBef>
                <a:spcPts val="600"/>
              </a:spcBef>
              <a:spcAft>
                <a:spcPts val="0"/>
              </a:spcAft>
              <a:buSzPts val="2240"/>
              <a:buNone/>
            </a:pPr>
            <a:r>
              <a:rPr lang="en-US" sz="2800" b="1" i="0" u="none">
                <a:solidFill>
                  <a:schemeClr val="accent2"/>
                </a:solidFill>
                <a:latin typeface="Corbel"/>
                <a:ea typeface="Corbel"/>
                <a:cs typeface="Corbel"/>
                <a:sym typeface="Corbel"/>
              </a:rPr>
              <a:t>   «Основы религиозных культур и светской этики»…</a:t>
            </a:r>
            <a:endParaRPr/>
          </a:p>
          <a:p>
            <a:pPr marL="365125" lvl="0" indent="-282575" algn="l" rtl="0">
              <a:lnSpc>
                <a:spcPct val="90000"/>
              </a:lnSpc>
              <a:spcBef>
                <a:spcPts val="600"/>
              </a:spcBef>
              <a:spcAft>
                <a:spcPts val="0"/>
              </a:spcAft>
              <a:buSzPts val="2240"/>
              <a:buNone/>
            </a:pPr>
            <a:endParaRPr sz="2800" b="1" i="0" u="none">
              <a:solidFill>
                <a:schemeClr val="accent2"/>
              </a:solidFill>
              <a:latin typeface="Corbel"/>
              <a:ea typeface="Corbel"/>
              <a:cs typeface="Corbel"/>
              <a:sym typeface="Corbel"/>
            </a:endParaRPr>
          </a:p>
          <a:p>
            <a:pPr marL="365125" lvl="0" indent="-282575" algn="l" rtl="0">
              <a:lnSpc>
                <a:spcPct val="90000"/>
              </a:lnSpc>
              <a:spcBef>
                <a:spcPts val="600"/>
              </a:spcBef>
              <a:spcAft>
                <a:spcPts val="0"/>
              </a:spcAft>
              <a:buSzPts val="2240"/>
              <a:buNone/>
            </a:pPr>
            <a:endParaRPr sz="2800" b="1" i="0" u="none">
              <a:solidFill>
                <a:schemeClr val="accent2"/>
              </a:solidFill>
              <a:latin typeface="Corbel"/>
              <a:ea typeface="Corbel"/>
              <a:cs typeface="Corbel"/>
              <a:sym typeface="Corbel"/>
            </a:endParaRPr>
          </a:p>
          <a:p>
            <a:pPr marL="365125" lvl="0" indent="-282575" algn="l" rtl="0">
              <a:lnSpc>
                <a:spcPct val="90000"/>
              </a:lnSpc>
              <a:spcBef>
                <a:spcPts val="600"/>
              </a:spcBef>
              <a:spcAft>
                <a:spcPts val="0"/>
              </a:spcAft>
              <a:buSzPts val="2240"/>
              <a:buNone/>
            </a:pPr>
            <a:r>
              <a:rPr lang="en-US" sz="2800" b="1" i="0" u="none">
                <a:solidFill>
                  <a:schemeClr val="accent2"/>
                </a:solidFill>
                <a:latin typeface="Corbel"/>
                <a:ea typeface="Corbel"/>
                <a:cs typeface="Corbel"/>
                <a:sym typeface="Corbel"/>
              </a:rPr>
              <a:t>  </a:t>
            </a:r>
            <a:endParaRPr sz="2800" b="0" i="0" u="none">
              <a:solidFill>
                <a:schemeClr val="dk1"/>
              </a:solidFill>
              <a:latin typeface="Corbel"/>
              <a:ea typeface="Corbel"/>
              <a:cs typeface="Corbel"/>
              <a:sym typeface="Corbel"/>
            </a:endParaRPr>
          </a:p>
          <a:p>
            <a:pPr marL="365125" lvl="0" indent="-140334" algn="l" rtl="0">
              <a:spcBef>
                <a:spcPts val="600"/>
              </a:spcBef>
              <a:spcAft>
                <a:spcPts val="0"/>
              </a:spcAft>
              <a:buSzPts val="2240"/>
              <a:buNone/>
            </a:pPr>
            <a:endParaRPr sz="28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3"/>
          <p:cNvSpPr txBox="1">
            <a:spLocks noGrp="1"/>
          </p:cNvSpPr>
          <p:nvPr>
            <p:ph type="body" idx="1"/>
          </p:nvPr>
        </p:nvSpPr>
        <p:spPr>
          <a:xfrm>
            <a:off x="914400" y="476250"/>
            <a:ext cx="8229600" cy="6096000"/>
          </a:xfrm>
          <a:prstGeom prst="rect">
            <a:avLst/>
          </a:prstGeom>
          <a:noFill/>
          <a:ln>
            <a:noFill/>
          </a:ln>
        </p:spPr>
        <p:txBody>
          <a:bodyPr spcFirstLastPara="1" wrap="square" lIns="91425" tIns="45700" rIns="91425" bIns="45700" anchor="t" anchorCtr="0">
            <a:noAutofit/>
          </a:bodyPr>
          <a:lstStyle/>
          <a:p>
            <a:pPr marL="365125"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Настройтесь на воспитание; отнеситесь к новому школьному курсу как к дополнительному средству нравственного развития вашего ребёнка; </a:t>
            </a:r>
            <a:r>
              <a:rPr lang="en-US" sz="3200" b="0" i="0" u="sng">
                <a:solidFill>
                  <a:schemeClr val="dk1"/>
                </a:solidFill>
                <a:latin typeface="Corbel"/>
                <a:ea typeface="Corbel"/>
                <a:cs typeface="Corbel"/>
                <a:sym typeface="Corbel"/>
              </a:rPr>
              <a:t>вы и есть главный для ребёнка воспитатель</a:t>
            </a:r>
            <a:r>
              <a:rPr lang="en-US" sz="3200" b="0" i="0" u="none">
                <a:solidFill>
                  <a:schemeClr val="dk1"/>
                </a:solidFill>
                <a:latin typeface="Corbel"/>
                <a:ea typeface="Corbel"/>
                <a:cs typeface="Corbel"/>
                <a:sym typeface="Corbel"/>
              </a:rPr>
              <a:t>.</a:t>
            </a:r>
            <a:endParaRPr/>
          </a:p>
          <a:p>
            <a:pPr marL="365125"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Разговаривайте с детьми о том, что они изучали на уроках.  </a:t>
            </a:r>
            <a:endParaRPr/>
          </a:p>
          <a:p>
            <a:pPr marL="365125"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Не жалейте сил и времени для вашего ребёнка, учитесь вместе с ним.</a:t>
            </a:r>
            <a:endParaRPr/>
          </a:p>
          <a:p>
            <a:pPr marL="365125" lvl="0" indent="-120015" algn="l" rtl="0">
              <a:lnSpc>
                <a:spcPct val="100000"/>
              </a:lnSpc>
              <a:spcBef>
                <a:spcPts val="600"/>
              </a:spcBef>
              <a:spcAft>
                <a:spcPts val="0"/>
              </a:spcAft>
              <a:buClr>
                <a:schemeClr val="accent1"/>
              </a:buClr>
              <a:buSzPts val="2560"/>
              <a:buFont typeface="Noto Sans Symbols"/>
              <a:buNone/>
            </a:pPr>
            <a:endParaRPr sz="3200" b="0" i="0" u="none">
              <a:solidFill>
                <a:schemeClr val="dk1"/>
              </a:solidFill>
              <a:latin typeface="Corbel"/>
              <a:ea typeface="Corbel"/>
              <a:cs typeface="Corbel"/>
              <a:sym typeface="Corbel"/>
            </a:endParaRPr>
          </a:p>
          <a:p>
            <a:pPr marL="365125" lvl="0" indent="-120015" algn="l" rtl="0">
              <a:spcBef>
                <a:spcPts val="600"/>
              </a:spcBef>
              <a:spcAft>
                <a:spcPts val="0"/>
              </a:spcAft>
              <a:buSzPts val="2560"/>
              <a:buNone/>
            </a:pPr>
            <a:endParaRPr sz="3200" b="0" i="0" u="none">
              <a:solidFill>
                <a:schemeClr val="dk1"/>
              </a:solidFill>
              <a:latin typeface="Corbel"/>
              <a:ea typeface="Corbel"/>
              <a:cs typeface="Corbel"/>
              <a:sym typeface="Corbel"/>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4"/>
          <p:cNvSpPr txBox="1">
            <a:spLocks noGrp="1"/>
          </p:cNvSpPr>
          <p:nvPr>
            <p:ph type="body" idx="1"/>
          </p:nvPr>
        </p:nvSpPr>
        <p:spPr>
          <a:xfrm>
            <a:off x="755650" y="549275"/>
            <a:ext cx="8458200" cy="6172200"/>
          </a:xfrm>
          <a:prstGeom prst="rect">
            <a:avLst/>
          </a:prstGeom>
          <a:noFill/>
          <a:ln>
            <a:noFill/>
          </a:ln>
        </p:spPr>
        <p:txBody>
          <a:bodyPr spcFirstLastPara="1" wrap="square" lIns="91425" tIns="45700" rIns="91425" bIns="45700" anchor="t" anchorCtr="0">
            <a:noAutofit/>
          </a:bodyPr>
          <a:lstStyle/>
          <a:p>
            <a:pPr marL="365125"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Воспитывайте у ребёнка благожелательное отношение к людям другого мировоззрения.</a:t>
            </a:r>
            <a:endParaRPr/>
          </a:p>
          <a:p>
            <a:pPr marL="365125" lvl="0" indent="-282575" algn="l" rtl="0">
              <a:lnSpc>
                <a:spcPct val="100000"/>
              </a:lnSpc>
              <a:spcBef>
                <a:spcPts val="600"/>
              </a:spcBef>
              <a:spcAft>
                <a:spcPts val="0"/>
              </a:spcAft>
              <a:buSzPts val="2560"/>
              <a:buNone/>
            </a:pPr>
            <a:endParaRPr sz="3200" b="0" i="0" u="none">
              <a:solidFill>
                <a:schemeClr val="dk1"/>
              </a:solidFill>
              <a:latin typeface="Corbel"/>
              <a:ea typeface="Corbel"/>
              <a:cs typeface="Corbel"/>
              <a:sym typeface="Corbel"/>
            </a:endParaRPr>
          </a:p>
          <a:p>
            <a:pPr marL="365125"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 Не допускайте резких оценок, категоричных высказываний в адрес верующих людей, атеистов или агностиков (людей, не соотносящих себя ни с какой религией или отрицающих религии). </a:t>
            </a:r>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txBox="1">
            <a:spLocks noGrp="1"/>
          </p:cNvSpPr>
          <p:nvPr>
            <p:ph type="body" idx="1"/>
          </p:nvPr>
        </p:nvSpPr>
        <p:spPr>
          <a:xfrm>
            <a:off x="893762" y="549275"/>
            <a:ext cx="8229600" cy="5592762"/>
          </a:xfrm>
          <a:prstGeom prst="rect">
            <a:avLst/>
          </a:prstGeom>
          <a:noFill/>
          <a:ln>
            <a:noFill/>
          </a:ln>
        </p:spPr>
        <p:txBody>
          <a:bodyPr spcFirstLastPara="1" wrap="square" lIns="91425" tIns="45700" rIns="91425" bIns="45700" anchor="t" anchorCtr="0">
            <a:noAutofit/>
          </a:bodyPr>
          <a:lstStyle/>
          <a:p>
            <a:pPr marL="365125"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Не забывайте, что никакой учебный курс сам по себе не воспитает вашего ребёнка; главное, что он может приобрести, изучая курс «Основы религиозных культур и светской этики», понимание того, насколько </a:t>
            </a:r>
            <a:r>
              <a:rPr lang="en-US" sz="3200" b="0" i="0" u="sng">
                <a:solidFill>
                  <a:schemeClr val="dk1"/>
                </a:solidFill>
                <a:latin typeface="Corbel"/>
                <a:ea typeface="Corbel"/>
                <a:cs typeface="Corbel"/>
                <a:sym typeface="Corbel"/>
              </a:rPr>
              <a:t>важна нравственность для полноценной человеческой жизни.</a:t>
            </a:r>
            <a:r>
              <a:rPr lang="en-US" sz="3200" b="0" i="0" u="none">
                <a:solidFill>
                  <a:schemeClr val="dk1"/>
                </a:solidFill>
                <a:latin typeface="Corbel"/>
                <a:ea typeface="Corbel"/>
                <a:cs typeface="Corbel"/>
                <a:sym typeface="Corbel"/>
              </a:rPr>
              <a:t> Всячески поддерживайте это в ребёнке.</a:t>
            </a:r>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body" idx="1"/>
          </p:nvPr>
        </p:nvSpPr>
        <p:spPr>
          <a:xfrm>
            <a:off x="827087" y="333375"/>
            <a:ext cx="8229600" cy="6172200"/>
          </a:xfrm>
          <a:prstGeom prst="rect">
            <a:avLst/>
          </a:prstGeom>
          <a:noFill/>
          <a:ln>
            <a:noFill/>
          </a:ln>
        </p:spPr>
        <p:txBody>
          <a:bodyPr spcFirstLastPara="1" wrap="square" lIns="91425" tIns="45700" rIns="91425" bIns="45700" anchor="t" anchorCtr="0">
            <a:noAutofit/>
          </a:bodyPr>
          <a:lstStyle/>
          <a:p>
            <a:pPr marL="365125" lvl="0" indent="-282575" algn="l" rtl="0">
              <a:lnSpc>
                <a:spcPct val="90000"/>
              </a:lnSpc>
              <a:spcBef>
                <a:spcPts val="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Создавайте в общении и взаимодействии с ребёнком воспитывающие ситуации, превращайте возникающие проблемы в нравственные уроки.</a:t>
            </a:r>
            <a:endParaRPr/>
          </a:p>
          <a:p>
            <a:pPr marL="365125" lvl="0" indent="-282575" algn="l" rtl="0">
              <a:lnSpc>
                <a:spcPct val="9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Постарайтесь, чтобы ваши дети  чаще задумывались о последствиях своих действий и цене своих заблуждений.</a:t>
            </a:r>
            <a:endParaRPr/>
          </a:p>
          <a:p>
            <a:pPr marL="365125" lvl="0" indent="-282575" algn="l" rtl="0">
              <a:lnSpc>
                <a:spcPct val="90000"/>
              </a:lnSpc>
              <a:spcBef>
                <a:spcPts val="600"/>
              </a:spcBef>
              <a:spcAft>
                <a:spcPts val="0"/>
              </a:spcAft>
              <a:buClr>
                <a:schemeClr val="accent1"/>
              </a:buClr>
              <a:buSzPts val="2240"/>
              <a:buFont typeface="Noto Sans Symbols"/>
              <a:buChar char="⚫"/>
            </a:pPr>
            <a:r>
              <a:rPr lang="en-US" sz="2800" b="0" i="0" u="none">
                <a:solidFill>
                  <a:schemeClr val="dk1"/>
                </a:solidFill>
                <a:latin typeface="Corbel"/>
                <a:ea typeface="Corbel"/>
                <a:cs typeface="Corbel"/>
                <a:sym typeface="Corbel"/>
              </a:rPr>
              <a:t>Новый школьный курс — это только начало большого и трудного пути. Главную поддержку на этом пути ребёнку должны оказывать вы  — самые близкие для него люди, тогда дорога не покажется сложной, тогда соблюдение нравственных норм станет естественным и радостным.</a:t>
            </a:r>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p:nvPr/>
        </p:nvSpPr>
        <p:spPr>
          <a:xfrm>
            <a:off x="1143000" y="500062"/>
            <a:ext cx="6500812" cy="2857500"/>
          </a:xfrm>
          <a:prstGeom prst="rect">
            <a:avLst/>
          </a:prstGeom>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0000"/>
                </a:solidFill>
                <a:latin typeface="Arial Black"/>
              </a:rPr>
              <a:t>Выбор за вами, дорогие родители! </a:t>
            </a:r>
          </a:p>
        </p:txBody>
      </p:sp>
      <p:pic>
        <p:nvPicPr>
          <p:cNvPr id="398" name="Google Shape;398;p57" descr="C:\Users\Нина\Desktop\478554183151572928.gif"/>
          <p:cNvPicPr preferRelativeResize="0"/>
          <p:nvPr/>
        </p:nvPicPr>
        <p:blipFill rotWithShape="1">
          <a:blip r:embed="rId3">
            <a:alphaModFix/>
          </a:blip>
          <a:srcRect/>
          <a:stretch/>
        </p:blipFill>
        <p:spPr>
          <a:xfrm>
            <a:off x="5643562" y="3286125"/>
            <a:ext cx="2762250" cy="2762250"/>
          </a:xfrm>
          <a:prstGeom prst="rect">
            <a:avLst/>
          </a:prstGeom>
          <a:noFill/>
          <a:ln>
            <a:noFill/>
          </a:ln>
        </p:spPr>
      </p:pic>
      <p:sp>
        <p:nvSpPr>
          <p:cNvPr id="399" name="Google Shape;399;p57"/>
          <p:cNvSpPr/>
          <p:nvPr/>
        </p:nvSpPr>
        <p:spPr>
          <a:xfrm>
            <a:off x="1071562" y="4643437"/>
            <a:ext cx="2643187" cy="1000125"/>
          </a:xfrm>
          <a:prstGeom prst="rect">
            <a:avLst/>
          </a:prstGeom>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0000"/>
                </a:solidFill>
                <a:latin typeface="Arial Black"/>
              </a:rPr>
              <a:t>Удачи!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idx="4294967295"/>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rgbClr val="008000"/>
              </a:buClr>
              <a:buSzPts val="3600"/>
              <a:buFont typeface="Arial"/>
              <a:buNone/>
            </a:pPr>
            <a:r>
              <a:rPr lang="en-US" sz="3600" b="1" i="0" u="none" strike="noStrike" cap="none">
                <a:solidFill>
                  <a:srgbClr val="008000"/>
                </a:solidFill>
                <a:latin typeface="Arial"/>
                <a:ea typeface="Arial"/>
                <a:cs typeface="Arial"/>
                <a:sym typeface="Arial"/>
              </a:rPr>
              <a:t>ВАШ РЕБЁНОК – МЛАДШИЙ ПОДРОСТОК</a:t>
            </a:r>
            <a:endParaRPr/>
          </a:p>
        </p:txBody>
      </p:sp>
      <p:sp>
        <p:nvSpPr>
          <p:cNvPr id="176" name="Google Shape;176;p24"/>
          <p:cNvSpPr txBox="1">
            <a:spLocks noGrp="1"/>
          </p:cNvSpPr>
          <p:nvPr>
            <p:ph type="body" idx="4294967295"/>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None/>
            </a:pPr>
            <a:endParaRPr sz="2800" b="1" i="0" u="none" strike="noStrike" cap="none">
              <a:solidFill>
                <a:schemeClr val="dk1"/>
              </a:solidFill>
              <a:latin typeface="Arial"/>
              <a:ea typeface="Arial"/>
              <a:cs typeface="Arial"/>
              <a:sym typeface="Arial"/>
            </a:endParaRPr>
          </a:p>
          <a:p>
            <a:pPr marL="365125" marR="0" lvl="0" indent="-282575" algn="l" rtl="0">
              <a:lnSpc>
                <a:spcPct val="100000"/>
              </a:lnSpc>
              <a:spcBef>
                <a:spcPts val="600"/>
              </a:spcBef>
              <a:spcAft>
                <a:spcPts val="0"/>
              </a:spcAft>
              <a:buClr>
                <a:schemeClr val="accent1"/>
              </a:buClr>
              <a:buSzPts val="2240"/>
              <a:buFont typeface="Noto Sans Symbols"/>
              <a:buNone/>
            </a:pPr>
            <a:r>
              <a:rPr lang="en-US" sz="2800" b="1" i="0" u="none" strike="noStrike" cap="none">
                <a:solidFill>
                  <a:schemeClr val="dk1"/>
                </a:solidFill>
                <a:latin typeface="Arial"/>
                <a:ea typeface="Arial"/>
                <a:cs typeface="Arial"/>
                <a:sym typeface="Arial"/>
              </a:rPr>
              <a:t>Младший подростковый возраст</a:t>
            </a:r>
            <a:endParaRPr/>
          </a:p>
          <a:p>
            <a:pPr marL="365125" marR="0" lvl="0" indent="-282575" algn="l" rtl="0">
              <a:lnSpc>
                <a:spcPct val="100000"/>
              </a:lnSpc>
              <a:spcBef>
                <a:spcPts val="600"/>
              </a:spcBef>
              <a:spcAft>
                <a:spcPts val="0"/>
              </a:spcAft>
              <a:buClr>
                <a:schemeClr val="accent1"/>
              </a:buClr>
              <a:buSzPts val="2240"/>
              <a:buFont typeface="Noto Sans Symbols"/>
              <a:buNone/>
            </a:pPr>
            <a:r>
              <a:rPr lang="en-US" sz="2800" b="1" i="0" u="none" strike="noStrike" cap="none">
                <a:solidFill>
                  <a:schemeClr val="dk1"/>
                </a:solidFill>
                <a:latin typeface="Arial"/>
                <a:ea typeface="Arial"/>
                <a:cs typeface="Arial"/>
                <a:sym typeface="Arial"/>
              </a:rPr>
              <a:t> (обучающиеся 4-6 кл.) – один из самых сложных периодов развития школьников.</a:t>
            </a:r>
            <a:endParaRPr/>
          </a:p>
          <a:p>
            <a:pPr marL="365125" marR="0" lvl="0" indent="-140334" algn="l" rtl="0">
              <a:lnSpc>
                <a:spcPct val="100000"/>
              </a:lnSpc>
              <a:spcBef>
                <a:spcPts val="600"/>
              </a:spcBef>
              <a:spcAft>
                <a:spcPts val="0"/>
              </a:spcAft>
              <a:buClr>
                <a:schemeClr val="accent1"/>
              </a:buClr>
              <a:buSzPts val="2240"/>
              <a:buFont typeface="Noto Sans Symbols"/>
              <a:buNone/>
            </a:pPr>
            <a:endParaRPr sz="2800" b="1" i="0" u="none" strike="noStrike" cap="none">
              <a:solidFill>
                <a:schemeClr val="dk1"/>
              </a:solidFill>
              <a:latin typeface="Arial"/>
              <a:ea typeface="Arial"/>
              <a:cs typeface="Arial"/>
              <a:sym typeface="Arial"/>
            </a:endParaRPr>
          </a:p>
          <a:p>
            <a:pPr marL="365125" marR="0" lvl="0" indent="-282575" algn="l" rtl="0">
              <a:lnSpc>
                <a:spcPct val="100000"/>
              </a:lnSpc>
              <a:spcBef>
                <a:spcPts val="600"/>
              </a:spcBef>
              <a:spcAft>
                <a:spcPts val="0"/>
              </a:spcAft>
              <a:buClr>
                <a:schemeClr val="accent1"/>
              </a:buClr>
              <a:buSzPts val="2240"/>
              <a:buFont typeface="Noto Sans Symbols"/>
              <a:buNone/>
            </a:pPr>
            <a:r>
              <a:rPr lang="en-US" sz="2800" b="1" i="0" u="none" strike="noStrike" cap="none">
                <a:solidFill>
                  <a:schemeClr val="dk1"/>
                </a:solidFill>
                <a:latin typeface="Arial"/>
                <a:ea typeface="Arial"/>
                <a:cs typeface="Arial"/>
                <a:sym typeface="Arial"/>
              </a:rPr>
              <a:t>     В это время ребёнок переживает                                      два кризиса</a:t>
            </a:r>
            <a:endParaRPr/>
          </a:p>
          <a:p>
            <a:pPr marL="365125" marR="0" lvl="0" indent="-140334" algn="l" rtl="0">
              <a:spcBef>
                <a:spcPts val="600"/>
              </a:spcBef>
              <a:spcAft>
                <a:spcPts val="0"/>
              </a:spcAft>
              <a:buClr>
                <a:schemeClr val="accent1"/>
              </a:buClr>
              <a:buSzPts val="2240"/>
              <a:buFont typeface="Noto Sans Symbols"/>
              <a:buNone/>
            </a:pPr>
            <a:endParaRPr sz="2800" b="1" i="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idx="4294967295"/>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8000"/>
              </a:buClr>
              <a:buSzPts val="4300"/>
              <a:buFont typeface="Corbel"/>
              <a:buNone/>
            </a:pPr>
            <a:r>
              <a:rPr lang="en-US" sz="4300" b="0" i="0" u="none" strike="noStrike" cap="none">
                <a:solidFill>
                  <a:srgbClr val="008000"/>
                </a:solidFill>
                <a:latin typeface="Corbel"/>
                <a:ea typeface="Corbel"/>
                <a:cs typeface="Corbel"/>
                <a:sym typeface="Corbel"/>
              </a:rPr>
              <a:t>        Кризисы</a:t>
            </a:r>
            <a:r>
              <a:rPr lang="en-US" sz="4300" b="0" i="0" u="none" strike="noStrike" cap="none">
                <a:solidFill>
                  <a:srgbClr val="572314"/>
                </a:solidFill>
                <a:latin typeface="Corbel"/>
                <a:ea typeface="Corbel"/>
                <a:cs typeface="Corbel"/>
                <a:sym typeface="Corbel"/>
              </a:rPr>
              <a:t> </a:t>
            </a:r>
            <a:r>
              <a:rPr lang="en-US" sz="4300" b="0" i="0" u="none" strike="noStrike" cap="none">
                <a:solidFill>
                  <a:srgbClr val="008000"/>
                </a:solidFill>
                <a:latin typeface="Corbel"/>
                <a:ea typeface="Corbel"/>
                <a:cs typeface="Corbel"/>
                <a:sym typeface="Corbel"/>
              </a:rPr>
              <a:t>10 – 12 лет</a:t>
            </a:r>
            <a:endParaRPr/>
          </a:p>
        </p:txBody>
      </p:sp>
      <p:graphicFrame>
        <p:nvGraphicFramePr>
          <p:cNvPr id="182" name="Google Shape;182;p25"/>
          <p:cNvGraphicFramePr/>
          <p:nvPr/>
        </p:nvGraphicFramePr>
        <p:xfrm>
          <a:off x="1435100" y="1447800"/>
          <a:ext cx="3673475" cy="4800600"/>
        </p:xfrm>
        <a:graphic>
          <a:graphicData uri="http://schemas.openxmlformats.org/drawingml/2006/table">
            <a:tbl>
              <a:tblPr>
                <a:noFill/>
                <a:tableStyleId>{428E1455-CA49-4E10-8767-FA39239D6B39}</a:tableStyleId>
              </a:tblPr>
              <a:tblGrid>
                <a:gridCol w="3673475"/>
              </a:tblGrid>
              <a:tr h="4800600">
                <a:tc>
                  <a:txBody>
                    <a:bodyPr/>
                    <a:lstStyle/>
                    <a:p>
                      <a:pPr marL="82550" marR="0" lvl="0" indent="0" algn="l" rtl="0">
                        <a:lnSpc>
                          <a:spcPct val="100000"/>
                        </a:lnSpc>
                        <a:spcBef>
                          <a:spcPts val="0"/>
                        </a:spcBef>
                        <a:spcAft>
                          <a:spcPts val="0"/>
                        </a:spcAft>
                        <a:buClr>
                          <a:srgbClr val="008000"/>
                        </a:buClr>
                        <a:buSzPts val="2800"/>
                        <a:buFont typeface="Corbel"/>
                        <a:buNone/>
                      </a:pPr>
                      <a:r>
                        <a:rPr lang="en-US" sz="2800" b="1" i="0" u="none" strike="noStrike" cap="none">
                          <a:solidFill>
                            <a:srgbClr val="008000"/>
                          </a:solidFill>
                          <a:latin typeface="Corbel"/>
                          <a:ea typeface="Corbel"/>
                          <a:cs typeface="Corbel"/>
                          <a:sym typeface="Corbel"/>
                        </a:rPr>
                        <a:t>Возрастной</a:t>
                      </a:r>
                      <a:endParaRPr/>
                    </a:p>
                    <a:p>
                      <a:pPr marL="82550" marR="0" lvl="0" indent="0" algn="l" rtl="0">
                        <a:lnSpc>
                          <a:spcPct val="100000"/>
                        </a:lnSpc>
                        <a:spcBef>
                          <a:spcPts val="600"/>
                        </a:spcBef>
                        <a:spcAft>
                          <a:spcPts val="0"/>
                        </a:spcAft>
                        <a:buClr>
                          <a:schemeClr val="dk1"/>
                        </a:buClr>
                        <a:buSzPts val="2400"/>
                        <a:buFont typeface="Corbel"/>
                        <a:buNone/>
                      </a:pPr>
                      <a:r>
                        <a:rPr lang="en-US" sz="2400" b="0" i="0" u="none" strike="noStrike" cap="none">
                          <a:solidFill>
                            <a:schemeClr val="dk1"/>
                          </a:solidFill>
                          <a:latin typeface="Corbel"/>
                          <a:ea typeface="Corbel"/>
                          <a:cs typeface="Corbel"/>
                          <a:sym typeface="Corbel"/>
                        </a:rPr>
                        <a:t> </a:t>
                      </a:r>
                      <a:r>
                        <a:rPr lang="en-US" sz="2400" b="1" i="0" u="none" strike="noStrike" cap="none">
                          <a:solidFill>
                            <a:schemeClr val="dk1"/>
                          </a:solidFill>
                          <a:latin typeface="Corbel"/>
                          <a:ea typeface="Corbel"/>
                          <a:cs typeface="Corbel"/>
                          <a:sym typeface="Corbel"/>
                        </a:rPr>
                        <a:t>Переход от детского возраста к подростковому:</a:t>
                      </a:r>
                      <a:endParaRPr/>
                    </a:p>
                    <a:p>
                      <a:pPr marL="82550" marR="0" lvl="0" indent="-121920" algn="l" rtl="0">
                        <a:lnSpc>
                          <a:spcPct val="100000"/>
                        </a:lnSpc>
                        <a:spcBef>
                          <a:spcPts val="600"/>
                        </a:spcBef>
                        <a:spcAft>
                          <a:spcPts val="0"/>
                        </a:spcAft>
                        <a:buClr>
                          <a:schemeClr val="accent1"/>
                        </a:buClr>
                        <a:buSzPts val="1920"/>
                        <a:buFont typeface="Corbel"/>
                        <a:buChar char="•"/>
                      </a:pPr>
                      <a:r>
                        <a:rPr lang="en-US" sz="2400" b="1" i="0" u="none" strike="noStrike" cap="none">
                          <a:solidFill>
                            <a:srgbClr val="008000"/>
                          </a:solidFill>
                          <a:latin typeface="Corbel"/>
                          <a:ea typeface="Corbel"/>
                          <a:cs typeface="Corbel"/>
                          <a:sym typeface="Corbel"/>
                        </a:rPr>
                        <a:t>Начало полового созревания</a:t>
                      </a:r>
                      <a:endParaRPr/>
                    </a:p>
                    <a:p>
                      <a:pPr marL="82550" marR="0" lvl="0" indent="-121920" algn="l" rtl="0">
                        <a:lnSpc>
                          <a:spcPct val="100000"/>
                        </a:lnSpc>
                        <a:spcBef>
                          <a:spcPts val="600"/>
                        </a:spcBef>
                        <a:spcAft>
                          <a:spcPts val="0"/>
                        </a:spcAft>
                        <a:buClr>
                          <a:schemeClr val="accent1"/>
                        </a:buClr>
                        <a:buSzPts val="1920"/>
                        <a:buFont typeface="Corbel"/>
                        <a:buChar char="•"/>
                      </a:pPr>
                      <a:r>
                        <a:rPr lang="en-US" sz="2400" b="1" i="0" u="none" strike="noStrike" cap="none">
                          <a:solidFill>
                            <a:srgbClr val="008000"/>
                          </a:solidFill>
                          <a:latin typeface="Corbel"/>
                          <a:ea typeface="Corbel"/>
                          <a:cs typeface="Corbel"/>
                          <a:sym typeface="Corbel"/>
                        </a:rPr>
                        <a:t>Вхождение в самостоятельную и ответственную взрослую жизнь</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graphicFrame>
        <p:nvGraphicFramePr>
          <p:cNvPr id="183" name="Google Shape;183;p25"/>
          <p:cNvGraphicFramePr/>
          <p:nvPr/>
        </p:nvGraphicFramePr>
        <p:xfrm>
          <a:off x="5260975" y="1447800"/>
          <a:ext cx="3673475" cy="4800600"/>
        </p:xfrm>
        <a:graphic>
          <a:graphicData uri="http://schemas.openxmlformats.org/drawingml/2006/table">
            <a:tbl>
              <a:tblPr>
                <a:noFill/>
                <a:tableStyleId>{428E1455-CA49-4E10-8767-FA39239D6B39}</a:tableStyleId>
              </a:tblPr>
              <a:tblGrid>
                <a:gridCol w="3673475"/>
              </a:tblGrid>
              <a:tr h="4800600">
                <a:tc>
                  <a:txBody>
                    <a:bodyPr/>
                    <a:lstStyle/>
                    <a:p>
                      <a:pPr marL="82550" marR="0" lvl="0" indent="0" algn="l" rtl="0">
                        <a:lnSpc>
                          <a:spcPct val="100000"/>
                        </a:lnSpc>
                        <a:spcBef>
                          <a:spcPts val="0"/>
                        </a:spcBef>
                        <a:spcAft>
                          <a:spcPts val="0"/>
                        </a:spcAft>
                        <a:buClr>
                          <a:srgbClr val="008000"/>
                        </a:buClr>
                        <a:buSzPts val="2800"/>
                        <a:buFont typeface="Corbel"/>
                        <a:buNone/>
                      </a:pPr>
                      <a:r>
                        <a:rPr lang="en-US" sz="2800" b="1" i="0" u="none" strike="noStrike" cap="none">
                          <a:solidFill>
                            <a:srgbClr val="008000"/>
                          </a:solidFill>
                          <a:latin typeface="Corbel"/>
                          <a:ea typeface="Corbel"/>
                          <a:cs typeface="Corbel"/>
                          <a:sym typeface="Corbel"/>
                        </a:rPr>
                        <a:t>Образовательный </a:t>
                      </a:r>
                      <a:endParaRPr/>
                    </a:p>
                    <a:p>
                      <a:pPr marL="82550" marR="0" lvl="0" indent="0" algn="l" rtl="0">
                        <a:lnSpc>
                          <a:spcPct val="100000"/>
                        </a:lnSpc>
                        <a:spcBef>
                          <a:spcPts val="600"/>
                        </a:spcBef>
                        <a:spcAft>
                          <a:spcPts val="0"/>
                        </a:spcAft>
                        <a:buClr>
                          <a:schemeClr val="dk1"/>
                        </a:buClr>
                        <a:buSzPts val="2400"/>
                        <a:buFont typeface="Corbel"/>
                        <a:buNone/>
                      </a:pPr>
                      <a:r>
                        <a:rPr lang="en-US" sz="2400" b="1" i="0" u="none" strike="noStrike" cap="none">
                          <a:solidFill>
                            <a:schemeClr val="dk1"/>
                          </a:solidFill>
                          <a:latin typeface="Corbel"/>
                          <a:ea typeface="Corbel"/>
                          <a:cs typeface="Corbel"/>
                          <a:sym typeface="Corbel"/>
                        </a:rPr>
                        <a:t>Переход с начальной</a:t>
                      </a:r>
                      <a:endParaRPr/>
                    </a:p>
                    <a:p>
                      <a:pPr marL="82550" marR="0" lvl="0" indent="0" algn="l" rtl="0">
                        <a:lnSpc>
                          <a:spcPct val="100000"/>
                        </a:lnSpc>
                        <a:spcBef>
                          <a:spcPts val="600"/>
                        </a:spcBef>
                        <a:spcAft>
                          <a:spcPts val="0"/>
                        </a:spcAft>
                        <a:buClr>
                          <a:schemeClr val="dk1"/>
                        </a:buClr>
                        <a:buSzPts val="2400"/>
                        <a:buFont typeface="Corbel"/>
                        <a:buNone/>
                      </a:pPr>
                      <a:r>
                        <a:rPr lang="en-US" sz="2400" b="1" i="0" u="none" strike="noStrike" cap="none">
                          <a:solidFill>
                            <a:schemeClr val="dk1"/>
                          </a:solidFill>
                          <a:latin typeface="Corbel"/>
                          <a:ea typeface="Corbel"/>
                          <a:cs typeface="Corbel"/>
                          <a:sym typeface="Corbel"/>
                        </a:rPr>
                        <a:t> на основную ступень общего образования</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idx="4294967295"/>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8000"/>
              </a:buClr>
              <a:buSzPts val="3600"/>
              <a:buFont typeface="Corbel"/>
              <a:buNone/>
            </a:pPr>
            <a:r>
              <a:rPr lang="en-US" sz="3600" b="1" i="0" u="none" strike="noStrike" cap="none">
                <a:solidFill>
                  <a:srgbClr val="008000"/>
                </a:solidFill>
                <a:latin typeface="Corbel"/>
                <a:ea typeface="Corbel"/>
                <a:cs typeface="Corbel"/>
                <a:sym typeface="Corbel"/>
              </a:rPr>
              <a:t>Происходит переоценка ценностей</a:t>
            </a:r>
            <a:endParaRPr/>
          </a:p>
        </p:txBody>
      </p:sp>
      <p:sp>
        <p:nvSpPr>
          <p:cNvPr id="189" name="Google Shape;189;p26"/>
          <p:cNvSpPr txBox="1">
            <a:spLocks noGrp="1"/>
          </p:cNvSpPr>
          <p:nvPr>
            <p:ph type="body" idx="4294967295"/>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Corbel"/>
                <a:ea typeface="Corbel"/>
                <a:cs typeface="Corbel"/>
                <a:sym typeface="Corbel"/>
              </a:rPr>
              <a:t>Необходимо поддержать ребёнка в этот сложный для него период. Очень важно, чтобы отказ от ценностей детства и переход к ценностям взрослой жизни происходили в контексте определённого культурного и мировоззренческого пространства </a:t>
            </a:r>
            <a:endParaRPr/>
          </a:p>
          <a:p>
            <a:pPr marL="365125" marR="0" lvl="0" indent="-120015" algn="l" rtl="0">
              <a:spcBef>
                <a:spcPts val="600"/>
              </a:spcBef>
              <a:spcAft>
                <a:spcPts val="0"/>
              </a:spcAft>
              <a:buClr>
                <a:schemeClr val="accent1"/>
              </a:buClr>
              <a:buSzPts val="2560"/>
              <a:buFont typeface="Noto Sans Symbols"/>
              <a:buNone/>
            </a:pPr>
            <a:endParaRPr sz="3200" b="0" i="0" u="none">
              <a:solidFill>
                <a:schemeClr val="dk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body" idx="4294967295"/>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880"/>
              <a:buFont typeface="Noto Sans Symbols"/>
              <a:buChar char="⚫"/>
            </a:pPr>
            <a:r>
              <a:rPr lang="en-US" sz="3600" b="1" i="0" u="none">
                <a:solidFill>
                  <a:schemeClr val="dk1"/>
                </a:solidFill>
                <a:latin typeface="Corbel"/>
                <a:ea typeface="Corbel"/>
                <a:cs typeface="Corbel"/>
                <a:sym typeface="Corbel"/>
              </a:rPr>
              <a:t>Воспитание детей было и остаётся самым трудным видом деятельности в мире.</a:t>
            </a:r>
            <a:endParaRPr/>
          </a:p>
          <a:p>
            <a:pPr marL="365125" marR="0" lvl="0" indent="-282575" algn="l" rtl="0">
              <a:lnSpc>
                <a:spcPct val="100000"/>
              </a:lnSpc>
              <a:spcBef>
                <a:spcPts val="600"/>
              </a:spcBef>
              <a:spcAft>
                <a:spcPts val="0"/>
              </a:spcAft>
              <a:buClr>
                <a:schemeClr val="accent1"/>
              </a:buClr>
              <a:buSzPts val="2880"/>
              <a:buFont typeface="Noto Sans Symbols"/>
              <a:buChar char="⚫"/>
            </a:pPr>
            <a:r>
              <a:rPr lang="en-US" sz="3600" b="1" i="0" u="none">
                <a:solidFill>
                  <a:schemeClr val="dk1"/>
                </a:solidFill>
                <a:latin typeface="Corbel"/>
                <a:ea typeface="Corbel"/>
                <a:cs typeface="Corbel"/>
                <a:sym typeface="Corbel"/>
              </a:rPr>
              <a:t> Что может быть сложнее и ответственнее, чем воспитать в человеке Человека?</a:t>
            </a:r>
            <a:r>
              <a:rPr lang="en-US" sz="3600" b="0" i="0" u="none">
                <a:solidFill>
                  <a:schemeClr val="dk1"/>
                </a:solidFill>
                <a:latin typeface="Corbel"/>
                <a:ea typeface="Corbel"/>
                <a:cs typeface="Corbel"/>
                <a:sym typeface="Corbe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1187450" y="260350"/>
            <a:ext cx="7497762"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2A6D7D"/>
              </a:buClr>
              <a:buSzPts val="3900"/>
              <a:buFont typeface="Corbel"/>
              <a:buNone/>
            </a:pPr>
            <a:r>
              <a:rPr lang="en-US" sz="3900" b="1" i="0" u="none">
                <a:solidFill>
                  <a:srgbClr val="2A6D7D"/>
                </a:solidFill>
                <a:latin typeface="Corbel"/>
                <a:ea typeface="Corbel"/>
                <a:cs typeface="Corbel"/>
                <a:sym typeface="Corbel"/>
              </a:rPr>
              <a:t>Цель комплексного учебного курса ОРКСЭ:</a:t>
            </a:r>
            <a:endParaRPr/>
          </a:p>
        </p:txBody>
      </p:sp>
      <p:sp>
        <p:nvSpPr>
          <p:cNvPr id="200" name="Google Shape;200;p28"/>
          <p:cNvSpPr txBox="1"/>
          <p:nvPr/>
        </p:nvSpPr>
        <p:spPr>
          <a:xfrm>
            <a:off x="1116012" y="1628775"/>
            <a:ext cx="7358062" cy="3986212"/>
          </a:xfrm>
          <a:prstGeom prst="rect">
            <a:avLst/>
          </a:prstGeom>
          <a:noFill/>
          <a:ln>
            <a:noFill/>
          </a:ln>
        </p:spPr>
        <p:txBody>
          <a:bodyPr spcFirstLastPara="1" wrap="square" lIns="91425" tIns="45700" rIns="91425" bIns="45700" anchor="t" anchorCtr="0">
            <a:spAutoFit/>
          </a:bodyPr>
          <a:lstStyle/>
          <a:p>
            <a:pPr marL="0" marR="0" lvl="0" indent="-1778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Corbel"/>
                <a:ea typeface="Corbel"/>
                <a:cs typeface="Corbel"/>
                <a:sym typeface="Corbel"/>
              </a:rPr>
              <a:t>духовно-нравственное воспитание учащихся; </a:t>
            </a:r>
            <a:endParaRPr/>
          </a:p>
          <a:p>
            <a:pPr marL="0" marR="0" lvl="0" indent="-177800" algn="l" rtl="0">
              <a:lnSpc>
                <a:spcPct val="100000"/>
              </a:lnSpc>
              <a:spcBef>
                <a:spcPts val="600"/>
              </a:spcBef>
              <a:spcAft>
                <a:spcPts val="0"/>
              </a:spcAft>
              <a:buClr>
                <a:schemeClr val="dk1"/>
              </a:buClr>
              <a:buSzPts val="2800"/>
              <a:buFont typeface="Arial"/>
              <a:buChar char="•"/>
            </a:pPr>
            <a:r>
              <a:rPr lang="en-US" sz="2800" b="1" i="0" u="none">
                <a:solidFill>
                  <a:schemeClr val="dk1"/>
                </a:solidFill>
                <a:latin typeface="Corbel"/>
                <a:ea typeface="Corbel"/>
                <a:cs typeface="Corbel"/>
                <a:sym typeface="Corbel"/>
              </a:rPr>
              <a:t>формирование поликультурной компетентности: </a:t>
            </a:r>
            <a:endParaRPr/>
          </a:p>
          <a:p>
            <a:pPr marL="0" marR="0" lvl="0" indent="0" algn="l" rtl="0">
              <a:lnSpc>
                <a:spcPct val="100000"/>
              </a:lnSpc>
              <a:spcBef>
                <a:spcPts val="600"/>
              </a:spcBef>
              <a:spcAft>
                <a:spcPts val="0"/>
              </a:spcAft>
              <a:buClr>
                <a:schemeClr val="dk1"/>
              </a:buClr>
              <a:buSzPts val="2800"/>
              <a:buFont typeface="Corbel"/>
              <a:buNone/>
            </a:pPr>
            <a:r>
              <a:rPr lang="en-US" sz="2800" b="1" i="0" u="none">
                <a:solidFill>
                  <a:schemeClr val="dk1"/>
                </a:solidFill>
                <a:latin typeface="Corbel"/>
                <a:ea typeface="Corbel"/>
                <a:cs typeface="Corbel"/>
                <a:sym typeface="Corbel"/>
              </a:rPr>
              <a:t>-знание и принятие человеком </a:t>
            </a:r>
            <a:endParaRPr/>
          </a:p>
          <a:p>
            <a:pPr marL="0" marR="0" lvl="0" indent="0" algn="l" rtl="0">
              <a:lnSpc>
                <a:spcPct val="100000"/>
              </a:lnSpc>
              <a:spcBef>
                <a:spcPts val="600"/>
              </a:spcBef>
              <a:spcAft>
                <a:spcPts val="0"/>
              </a:spcAft>
              <a:buClr>
                <a:schemeClr val="dk1"/>
              </a:buClr>
              <a:buSzPts val="2800"/>
              <a:buFont typeface="Corbel"/>
              <a:buNone/>
            </a:pPr>
            <a:r>
              <a:rPr lang="en-US" sz="2800" b="1" i="0" u="none">
                <a:solidFill>
                  <a:schemeClr val="dk1"/>
                </a:solidFill>
                <a:latin typeface="Corbel"/>
                <a:ea typeface="Corbel"/>
                <a:cs typeface="Corbel"/>
                <a:sym typeface="Corbel"/>
              </a:rPr>
              <a:t>культурного и религиозного разнообразия мира;</a:t>
            </a:r>
            <a:endParaRPr/>
          </a:p>
          <a:p>
            <a:pPr marL="0" marR="0" lvl="0" indent="0" algn="l" rtl="0">
              <a:lnSpc>
                <a:spcPct val="100000"/>
              </a:lnSpc>
              <a:spcBef>
                <a:spcPts val="600"/>
              </a:spcBef>
              <a:spcAft>
                <a:spcPts val="0"/>
              </a:spcAft>
              <a:buClr>
                <a:schemeClr val="dk1"/>
              </a:buClr>
              <a:buSzPts val="2800"/>
              <a:buFont typeface="Corbel"/>
              <a:buNone/>
            </a:pPr>
            <a:r>
              <a:rPr lang="en-US" sz="2800" b="1" i="0" u="none">
                <a:solidFill>
                  <a:schemeClr val="dk1"/>
                </a:solidFill>
                <a:latin typeface="Corbel"/>
                <a:ea typeface="Corbel"/>
                <a:cs typeface="Corbel"/>
                <a:sym typeface="Corbel"/>
              </a:rPr>
              <a:t>-доброжелательное отношение </a:t>
            </a:r>
            <a:endParaRPr/>
          </a:p>
          <a:p>
            <a:pPr marL="0" marR="0" lvl="0" indent="0" algn="l" rtl="0">
              <a:lnSpc>
                <a:spcPct val="100000"/>
              </a:lnSpc>
              <a:spcBef>
                <a:spcPts val="600"/>
              </a:spcBef>
              <a:spcAft>
                <a:spcPts val="0"/>
              </a:spcAft>
              <a:buClr>
                <a:schemeClr val="dk1"/>
              </a:buClr>
              <a:buSzPts val="2800"/>
              <a:buFont typeface="Corbel"/>
              <a:buNone/>
            </a:pPr>
            <a:r>
              <a:rPr lang="en-US" sz="2800" b="1" i="0" u="none">
                <a:solidFill>
                  <a:schemeClr val="dk1"/>
                </a:solidFill>
                <a:latin typeface="Corbel"/>
                <a:ea typeface="Corbel"/>
                <a:cs typeface="Corbel"/>
                <a:sym typeface="Corbel"/>
              </a:rPr>
              <a:t>к носителям той или иной культуры</a:t>
            </a:r>
            <a:r>
              <a:rPr lang="en-US" sz="3200" b="1" i="0" u="none">
                <a:solidFill>
                  <a:schemeClr val="dk1"/>
                </a:solidFill>
                <a:latin typeface="Corbel"/>
                <a:ea typeface="Corbel"/>
                <a:cs typeface="Corbel"/>
                <a:sym typeface="Corbel"/>
              </a:rPr>
              <a:t>.</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10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1000"/>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1000"/>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1000"/>
                                        <p:tgtEl>
                                          <p:spTgt spid="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Effect transition="in" filter="fade">
                                      <p:cBhvr>
                                        <p:cTn id="27" dur="1000"/>
                                        <p:tgtEl>
                                          <p:spTgt spid="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Effect transition="in" filter="fade">
                                      <p:cBhvr>
                                        <p:cTn id="32" dur="1000"/>
                                        <p:tgtEl>
                                          <p:spTgt spid="2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1331912" y="188912"/>
            <a:ext cx="7497762" cy="92233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8000"/>
              </a:buClr>
              <a:buSzPts val="4400"/>
              <a:buFont typeface="Corbel"/>
              <a:buNone/>
            </a:pPr>
            <a:r>
              <a:rPr lang="en-US" sz="4400" b="1" i="0" u="sng">
                <a:solidFill>
                  <a:srgbClr val="008000"/>
                </a:solidFill>
                <a:latin typeface="Corbel"/>
                <a:ea typeface="Corbel"/>
                <a:cs typeface="Corbel"/>
                <a:sym typeface="Corbel"/>
              </a:rPr>
              <a:t>Задачи курса ОРКСЭ:</a:t>
            </a:r>
            <a:endParaRPr/>
          </a:p>
        </p:txBody>
      </p:sp>
      <p:sp>
        <p:nvSpPr>
          <p:cNvPr id="206" name="Google Shape;206;p29"/>
          <p:cNvSpPr txBox="1">
            <a:spLocks noGrp="1"/>
          </p:cNvSpPr>
          <p:nvPr>
            <p:ph type="body" idx="1"/>
          </p:nvPr>
        </p:nvSpPr>
        <p:spPr>
          <a:xfrm>
            <a:off x="955675" y="1111250"/>
            <a:ext cx="8250237" cy="5184775"/>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2160"/>
              <a:buFont typeface="Noto Sans Symbols"/>
              <a:buChar char="⚫"/>
            </a:pPr>
            <a:r>
              <a:rPr lang="en-US" sz="2700" b="1" i="0" u="none" strike="noStrike" cap="none">
                <a:solidFill>
                  <a:schemeClr val="dk1"/>
                </a:solidFill>
                <a:latin typeface="Corbel"/>
                <a:ea typeface="Corbel"/>
                <a:cs typeface="Corbel"/>
                <a:sym typeface="Corbel"/>
              </a:rPr>
              <a:t>1. Знакомство младших школьников с основами религиозных культур и светской этики,</a:t>
            </a:r>
            <a:endParaRPr/>
          </a:p>
          <a:p>
            <a:pPr marL="365125" marR="0" lvl="0" indent="-282575" algn="l" rtl="0">
              <a:lnSpc>
                <a:spcPct val="90000"/>
              </a:lnSpc>
              <a:spcBef>
                <a:spcPts val="600"/>
              </a:spcBef>
              <a:spcAft>
                <a:spcPts val="0"/>
              </a:spcAft>
              <a:buClr>
                <a:schemeClr val="accent1"/>
              </a:buClr>
              <a:buSzPts val="2160"/>
              <a:buFont typeface="Noto Sans Symbols"/>
              <a:buChar char="⚫"/>
            </a:pPr>
            <a:r>
              <a:rPr lang="en-US" sz="2700" b="1" i="0" u="none" strike="noStrike" cap="none">
                <a:solidFill>
                  <a:schemeClr val="dk1"/>
                </a:solidFill>
                <a:latin typeface="Corbel"/>
                <a:ea typeface="Corbel"/>
                <a:cs typeface="Corbel"/>
                <a:sym typeface="Corbel"/>
              </a:rPr>
              <a:t>2. Развитие представлений подростка о значении нравственных норм и ценностей для достойной жизни личности, семьи и общества,</a:t>
            </a:r>
            <a:endParaRPr/>
          </a:p>
          <a:p>
            <a:pPr marL="365125" marR="0" lvl="0" indent="-282575" algn="l" rtl="0">
              <a:lnSpc>
                <a:spcPct val="90000"/>
              </a:lnSpc>
              <a:spcBef>
                <a:spcPts val="600"/>
              </a:spcBef>
              <a:spcAft>
                <a:spcPts val="0"/>
              </a:spcAft>
              <a:buClr>
                <a:schemeClr val="accent1"/>
              </a:buClr>
              <a:buSzPts val="2160"/>
              <a:buFont typeface="Noto Sans Symbols"/>
              <a:buChar char="⚫"/>
            </a:pPr>
            <a:r>
              <a:rPr lang="en-US" sz="2700" b="1" i="0" u="none" strike="noStrike" cap="none">
                <a:solidFill>
                  <a:schemeClr val="dk1"/>
                </a:solidFill>
                <a:latin typeface="Corbel"/>
                <a:ea typeface="Corbel"/>
                <a:cs typeface="Corbel"/>
                <a:sym typeface="Corbel"/>
              </a:rPr>
              <a:t>3. Обобщение знаний школьников о духовной культуре, морали, формирование у них ценностно-смысловых мировоззренческих основ, обеспечивающих целостное восприятие отечественной истории и культуры, </a:t>
            </a:r>
            <a:endParaRPr/>
          </a:p>
          <a:p>
            <a:pPr marL="365125" marR="0" lvl="0" indent="-282575" algn="l" rtl="0">
              <a:lnSpc>
                <a:spcPct val="90000"/>
              </a:lnSpc>
              <a:spcBef>
                <a:spcPts val="600"/>
              </a:spcBef>
              <a:spcAft>
                <a:spcPts val="0"/>
              </a:spcAft>
              <a:buClr>
                <a:schemeClr val="accent1"/>
              </a:buClr>
              <a:buSzPts val="2160"/>
              <a:buFont typeface="Noto Sans Symbols"/>
              <a:buChar char="⚫"/>
            </a:pPr>
            <a:r>
              <a:rPr lang="en-US" sz="2700" b="1" i="0" u="none" strike="noStrike" cap="none">
                <a:solidFill>
                  <a:schemeClr val="dk1"/>
                </a:solidFill>
                <a:latin typeface="Corbel"/>
                <a:ea typeface="Corbel"/>
                <a:cs typeface="Corbel"/>
                <a:sym typeface="Corbel"/>
              </a:rPr>
              <a:t>4. Развитие способностей к общению в полиэтнической  и многоконфессиональной среде на основе взаимного уважения.</a:t>
            </a:r>
            <a:endParaRPr/>
          </a:p>
        </p:txBody>
      </p:sp>
    </p:spTree>
  </p:cSld>
  <p:clrMapOvr>
    <a:masterClrMapping/>
  </p:clrMapOvr>
  <p:transition spd="slow">
    <p:fade thruBlk="1"/>
  </p:transition>
</p:sld>
</file>

<file path=ppt/theme/theme1.xml><?xml version="1.0" encoding="utf-8"?>
<a:theme xmlns:a="http://schemas.openxmlformats.org/drawingml/2006/main" name="1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1239</Words>
  <PresentationFormat>Экран (4:3)</PresentationFormat>
  <Paragraphs>154</Paragraphs>
  <Slides>37</Slides>
  <Notes>37</Notes>
  <HiddenSlides>0</HiddenSlides>
  <MMClips>0</MMClips>
  <ScaleCrop>false</ScaleCrop>
  <HeadingPairs>
    <vt:vector size="4" baseType="variant">
      <vt:variant>
        <vt:lpstr>Тема</vt:lpstr>
      </vt:variant>
      <vt:variant>
        <vt:i4>7</vt:i4>
      </vt:variant>
      <vt:variant>
        <vt:lpstr>Заголовки слайдов</vt:lpstr>
      </vt:variant>
      <vt:variant>
        <vt:i4>37</vt:i4>
      </vt:variant>
    </vt:vector>
  </HeadingPairs>
  <TitlesOfParts>
    <vt:vector size="44" baseType="lpstr">
      <vt:lpstr>1_Солнцестояние</vt:lpstr>
      <vt:lpstr>Солнцестояние</vt:lpstr>
      <vt:lpstr>4_Солнцестояние</vt:lpstr>
      <vt:lpstr>2_Солнцестояние</vt:lpstr>
      <vt:lpstr>3_Солнцестояние</vt:lpstr>
      <vt:lpstr>5_Солнцестояние</vt:lpstr>
      <vt:lpstr>6_Солнцестояние</vt:lpstr>
      <vt:lpstr>Слайд 1</vt:lpstr>
      <vt:lpstr>       Семья, педагоги и воспитатели всегда были и остаются сегодня основой нравственного становления ребёнка. Поэтому столь важно согласовать совместные усилия всех взрослых по духовному и нравственному развитию и воспитанию детей.        Главное наше достояние – это  наши дети.  Какими мы сегодня их воспитаем, в такой стране мы все завтра будем жить. Мы должны научить наших детей быть честными,добрыми, вежливыми, физически и духовно здоровыми. Мы можем помочь им стать образованными, успешными людьми, обладающими высоким уровнем ответственности за настоящее и будущее своих близких, своего народа, своей страны.</vt:lpstr>
      <vt:lpstr>И курс ОРКСЭ призван содействовать этому, так как знакомство с основами религиозных и светских традиций, культуры народов России и общечеловеческими ценностями призвано сыграть важную роль не только в расширении кругозора школьников, но и в воспитательном процессе формирования порядочного, честного и достойного гражданина, готового к межкультурному диалогу и уважительному отношению ко всем гражданам страны.</vt:lpstr>
      <vt:lpstr>ВАШ РЕБЁНОК – МЛАДШИЙ ПОДРОСТОК</vt:lpstr>
      <vt:lpstr>        Кризисы 10 – 12 лет</vt:lpstr>
      <vt:lpstr>Происходит переоценка ценностей</vt:lpstr>
      <vt:lpstr>Слайд 7</vt:lpstr>
      <vt:lpstr>Цель комплексного учебного курса ОРКСЭ:</vt:lpstr>
      <vt:lpstr>Задачи курса ОРКСЭ:</vt:lpstr>
      <vt:lpstr>Воспитание детей  в рамках курса ОРКСЭ</vt:lpstr>
      <vt:lpstr>                        Модули курса ОРКСЭ:</vt:lpstr>
      <vt:lpstr>Слайд 12</vt:lpstr>
      <vt:lpstr>Слайд 13</vt:lpstr>
      <vt:lpstr>Основы православной культуры</vt:lpstr>
      <vt:lpstr>«Основы исламской культуры»</vt:lpstr>
      <vt:lpstr>«Основы буддийской культуры»</vt:lpstr>
      <vt:lpstr>«Основы иудейской культуры»</vt:lpstr>
      <vt:lpstr>«Основы мировых  религиозных культур»</vt:lpstr>
      <vt:lpstr>«Основы светской этики»</vt:lpstr>
      <vt:lpstr>Слайд 20</vt:lpstr>
      <vt:lpstr>Выбор модуля ОРКСЭ - </vt:lpstr>
      <vt:lpstr> Обязателен ли данный учебный предмет для изучения в четвёртом классе? </vt:lpstr>
      <vt:lpstr>Можно ли выбрать для изучения несколько модулей  курса «ОРКСЭ»?</vt:lpstr>
      <vt:lpstr>Не будет ли изучение курса «ОРКСЭ» проводиться за счет часов по основным предметам (русский язык, математика, иностранные языки)? </vt:lpstr>
      <vt:lpstr>Слайд 25</vt:lpstr>
      <vt:lpstr>Имеют ли право священнослужители вести модули курса ОРКСЭ?</vt:lpstr>
      <vt:lpstr> Будет ли продолжено изучение курса в старших классах школы?   </vt:lpstr>
      <vt:lpstr>Можно ли отказаться от изучения курса ОРКСЭ?  </vt:lpstr>
      <vt:lpstr>Как будет оцениваться успешность освоения учащимся курса ОРКСЭ? </vt:lpstr>
      <vt:lpstr>Каково взаимодействие с родителями (законными представителями)  по курсу ОРКСЭ?</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Бирюкова И А</dc:creator>
  <cp:lastModifiedBy>Бирюкова И А</cp:lastModifiedBy>
  <cp:revision>3</cp:revision>
  <dcterms:modified xsi:type="dcterms:W3CDTF">2023-03-27T12:56:47Z</dcterms:modified>
</cp:coreProperties>
</file>