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3" r:id="rId2"/>
    <p:sldId id="329" r:id="rId3"/>
    <p:sldId id="32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818"/>
    <a:srgbClr val="8A1C10"/>
    <a:srgbClr val="7B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14A03-35DE-46F6-9A45-B0B58DB12D4A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DB15F-5A00-45AE-BB44-4A8C96101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32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7C4A8-C12E-4FAB-88D6-F34838BEC8E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BBB43-F2C6-427B-BBBF-88BE567B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2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A05-7FFE-4DC4-89CE-73C02381446C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D92B-E79C-461F-B3FE-F25F4138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A05-7FFE-4DC4-89CE-73C02381446C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D92B-E79C-461F-B3FE-F25F4138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A05-7FFE-4DC4-89CE-73C02381446C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D92B-E79C-461F-B3FE-F25F4138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A05-7FFE-4DC4-89CE-73C02381446C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D92B-E79C-461F-B3FE-F25F4138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A05-7FFE-4DC4-89CE-73C02381446C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D92B-E79C-461F-B3FE-F25F4138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A05-7FFE-4DC4-89CE-73C02381446C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D92B-E79C-461F-B3FE-F25F4138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A05-7FFE-4DC4-89CE-73C02381446C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D92B-E79C-461F-B3FE-F25F4138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A05-7FFE-4DC4-89CE-73C02381446C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D92B-E79C-461F-B3FE-F25F4138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A05-7FFE-4DC4-89CE-73C02381446C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D92B-E79C-461F-B3FE-F25F4138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A05-7FFE-4DC4-89CE-73C02381446C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D92B-E79C-461F-B3FE-F25F4138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A05-7FFE-4DC4-89CE-73C02381446C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D92B-E79C-461F-B3FE-F25F4138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CA05-7FFE-4DC4-89CE-73C02381446C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D92B-E79C-461F-B3FE-F25F4138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88840"/>
            <a:ext cx="89644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МОДЕЛЬ ОРГАНИЗАЦИИ ОБРАЗОВАТЕЛЬНОГО ПРОЦЕССА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в 2020-2021 учебном году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21159"/>
            <a:ext cx="7481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Вход в школу к 5 (пятому) уроку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16683" r="32160" b="1815"/>
          <a:stretch/>
        </p:blipFill>
        <p:spPr>
          <a:xfrm>
            <a:off x="323528" y="1196752"/>
            <a:ext cx="7948107" cy="39964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22457" y="5158817"/>
            <a:ext cx="1797287" cy="14385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а,б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,г,д</a:t>
            </a:r>
            <a:endParaRPr lang="ru-RU" sz="5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921971" y="4448060"/>
            <a:ext cx="1228344" cy="820232"/>
            <a:chOff x="3888387" y="4797152"/>
            <a:chExt cx="1228344" cy="820232"/>
          </a:xfrm>
        </p:grpSpPr>
        <p:sp>
          <p:nvSpPr>
            <p:cNvPr id="10" name="Стрелка вверх 9"/>
            <p:cNvSpPr>
              <a:spLocks noChangeAspect="1"/>
            </p:cNvSpPr>
            <p:nvPr/>
          </p:nvSpPr>
          <p:spPr>
            <a:xfrm rot="1920000">
              <a:off x="3888387" y="4797152"/>
              <a:ext cx="389520" cy="79208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верх 14"/>
            <p:cNvSpPr>
              <a:spLocks noChangeAspect="1"/>
            </p:cNvSpPr>
            <p:nvPr/>
          </p:nvSpPr>
          <p:spPr>
            <a:xfrm rot="19751635">
              <a:off x="4727211" y="4825296"/>
              <a:ext cx="389520" cy="792088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632757" y="5157192"/>
            <a:ext cx="1797287" cy="14385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</a:t>
            </a:r>
            <a:r>
              <a:rPr lang="ru-RU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а,б</a:t>
            </a: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,г</a:t>
            </a:r>
            <a:endParaRPr lang="ru-RU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7581" y="993502"/>
            <a:ext cx="4020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11.10 – 11.40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6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13282" b="31735"/>
          <a:stretch/>
        </p:blipFill>
        <p:spPr>
          <a:xfrm>
            <a:off x="323528" y="956955"/>
            <a:ext cx="8440822" cy="44857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221159"/>
            <a:ext cx="7481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Гардероб к 5 (пятому) уроку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666329" y="5158813"/>
            <a:ext cx="1228344" cy="548986"/>
            <a:chOff x="3888387" y="4797152"/>
            <a:chExt cx="1228344" cy="820232"/>
          </a:xfrm>
        </p:grpSpPr>
        <p:sp>
          <p:nvSpPr>
            <p:cNvPr id="10" name="Стрелка вверх 9"/>
            <p:cNvSpPr>
              <a:spLocks noChangeAspect="1"/>
            </p:cNvSpPr>
            <p:nvPr/>
          </p:nvSpPr>
          <p:spPr>
            <a:xfrm rot="1920000">
              <a:off x="3888387" y="4797152"/>
              <a:ext cx="389520" cy="79208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верх 14"/>
            <p:cNvSpPr>
              <a:spLocks noChangeAspect="1"/>
            </p:cNvSpPr>
            <p:nvPr/>
          </p:nvSpPr>
          <p:spPr>
            <a:xfrm rot="19751635">
              <a:off x="4727211" y="4825296"/>
              <a:ext cx="389520" cy="792088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Стрелка вверх 16"/>
          <p:cNvSpPr>
            <a:spLocks noChangeAspect="1"/>
          </p:cNvSpPr>
          <p:nvPr/>
        </p:nvSpPr>
        <p:spPr>
          <a:xfrm rot="19790733">
            <a:off x="3565788" y="3591074"/>
            <a:ext cx="320894" cy="9540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>
            <a:spLocks noChangeAspect="1"/>
          </p:cNvSpPr>
          <p:nvPr/>
        </p:nvSpPr>
        <p:spPr>
          <a:xfrm rot="1974958">
            <a:off x="4658265" y="3580631"/>
            <a:ext cx="319430" cy="986424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11760" y="263691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Левая раздевалка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12" y="2632224"/>
            <a:ext cx="19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Правая раздевалка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7608" y="1249596"/>
            <a:ext cx="163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Столовая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44329" y="4574670"/>
            <a:ext cx="228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Центральный вход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88625" y="5770142"/>
            <a:ext cx="1797287" cy="1147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60000"/>
              </a:lnSpc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а,б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>
              <a:lnSpc>
                <a:spcPct val="60000"/>
              </a:lnSpc>
            </a:pPr>
            <a:r>
              <a:rPr lang="ru-RU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,г,д</a:t>
            </a:r>
            <a:endParaRPr lang="ru-RU" sz="5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98925" y="5768517"/>
            <a:ext cx="1797287" cy="1147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60000"/>
              </a:lnSpc>
            </a:pP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</a:t>
            </a:r>
            <a:r>
              <a:rPr lang="ru-RU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а,б</a:t>
            </a: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>
              <a:lnSpc>
                <a:spcPct val="60000"/>
              </a:lnSpc>
            </a:pPr>
            <a:r>
              <a:rPr lang="ru-RU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,г</a:t>
            </a:r>
            <a:endParaRPr lang="ru-RU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3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21159"/>
            <a:ext cx="7481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Вход в школу к 6 (шестому) уроку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16683" r="32160" b="1815"/>
          <a:stretch/>
        </p:blipFill>
        <p:spPr>
          <a:xfrm>
            <a:off x="323528" y="1196752"/>
            <a:ext cx="7948107" cy="399644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23528" y="4797152"/>
            <a:ext cx="3096344" cy="1261186"/>
            <a:chOff x="323528" y="4869160"/>
            <a:chExt cx="3096344" cy="1261186"/>
          </a:xfrm>
        </p:grpSpPr>
        <p:sp>
          <p:nvSpPr>
            <p:cNvPr id="3" name="Стрелка вверх 2"/>
            <p:cNvSpPr/>
            <p:nvPr/>
          </p:nvSpPr>
          <p:spPr>
            <a:xfrm>
              <a:off x="1590192" y="4869160"/>
              <a:ext cx="389520" cy="648072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3528" y="5373216"/>
              <a:ext cx="3096344" cy="7571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5400" b="1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 </a:t>
              </a:r>
              <a:r>
                <a:rPr lang="ru-RU" sz="5400" b="1" spc="50" dirty="0" err="1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r>
                <a:rPr lang="ru-RU" sz="5400" b="1" cap="none" spc="50" dirty="0" err="1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,д</a:t>
              </a:r>
              <a:r>
                <a:rPr lang="ru-RU" sz="54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, 3 б</a:t>
              </a:r>
              <a:endParaRPr lang="ru-RU" sz="5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563888" y="5247550"/>
            <a:ext cx="2048959" cy="7737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а,б,г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921971" y="4448060"/>
            <a:ext cx="1228344" cy="820232"/>
            <a:chOff x="3888387" y="4797152"/>
            <a:chExt cx="1228344" cy="820232"/>
          </a:xfrm>
        </p:grpSpPr>
        <p:sp>
          <p:nvSpPr>
            <p:cNvPr id="10" name="Стрелка вверх 9"/>
            <p:cNvSpPr>
              <a:spLocks noChangeAspect="1"/>
            </p:cNvSpPr>
            <p:nvPr/>
          </p:nvSpPr>
          <p:spPr>
            <a:xfrm rot="1920000">
              <a:off x="3888387" y="4797152"/>
              <a:ext cx="389520" cy="79208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верх 14"/>
            <p:cNvSpPr>
              <a:spLocks noChangeAspect="1"/>
            </p:cNvSpPr>
            <p:nvPr/>
          </p:nvSpPr>
          <p:spPr>
            <a:xfrm rot="19751635">
              <a:off x="4727211" y="4825296"/>
              <a:ext cx="389520" cy="792088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789049" y="5247550"/>
            <a:ext cx="2023311" cy="7737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а,в,г</a:t>
            </a:r>
            <a:endParaRPr lang="ru-RU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663" y="6228601"/>
            <a:ext cx="794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000818"/>
                </a:solidFill>
              </a:rPr>
              <a:t>Раздеваются в классе</a:t>
            </a:r>
            <a:endParaRPr lang="ru-RU" sz="4000" b="1" dirty="0">
              <a:solidFill>
                <a:srgbClr val="000818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97581" y="993502"/>
            <a:ext cx="4020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12.05 – 12.35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2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42159"/>
              </p:ext>
            </p:extLst>
          </p:nvPr>
        </p:nvGraphicFramePr>
        <p:xfrm>
          <a:off x="251520" y="1340768"/>
          <a:ext cx="8640960" cy="5097928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509792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1-9 классах обучение по пятидневке 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(понедельник-пятница)</a:t>
                      </a:r>
                      <a:endParaRPr lang="ru-RU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Ученики 10 – 11 классов в субботу обучаются с 1 урока, схема входа такая же, как и с понедельника по пятницу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10 кл. </a:t>
                      </a:r>
                      <a:r>
                        <a:rPr lang="ru-RU" sz="24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ЦПВ, правая раздевалка</a:t>
                      </a:r>
                      <a:endParaRPr lang="ru-RU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11 кл. –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ЦЛВ, левая раздевалка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Выход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школы осуществляется в соответствии со схемой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выход обучающихся  провожает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учитель-предметник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у которого был последний урок в этом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5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814630"/>
              </p:ext>
            </p:extLst>
          </p:nvPr>
        </p:nvGraphicFramePr>
        <p:xfrm>
          <a:off x="395536" y="1124744"/>
          <a:ext cx="8280920" cy="5696712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3749954"/>
                <a:gridCol w="2442734"/>
              </a:tblGrid>
              <a:tr h="730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начала – окончания урока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Длительность перемены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8:00 — 8:40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минут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8:55 — 9:35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минут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9:50 — 10:30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минут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10:45 — 11:25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минут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11:40 — 12:20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минут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12:35 — 13:15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минут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13:30 — 14:10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минут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14:25 – 15:05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минут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15:20 – 16:00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минут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16:15 – 16:55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минут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17:10 – 17:50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---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188640"/>
            <a:ext cx="7646280" cy="9399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Расписание звонков </a:t>
            </a:r>
          </a:p>
          <a:p>
            <a:pPr algn="ctr">
              <a:lnSpc>
                <a:spcPct val="80000"/>
              </a:lnSpc>
            </a:pPr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при ступенчатом режиме обучения</a:t>
            </a:r>
            <a:endParaRPr lang="ru-RU" sz="3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76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Центральный левый вход</a:t>
            </a:r>
            <a:r>
              <a:rPr lang="ru-RU" sz="900" dirty="0">
                <a:ea typeface="Calibri"/>
                <a:cs typeface="Times New Roman"/>
              </a:rPr>
              <a:t/>
            </a:r>
            <a:br>
              <a:rPr lang="ru-RU" sz="9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99284" y="1599448"/>
          <a:ext cx="6145432" cy="4527468"/>
        </p:xfrm>
        <a:graphic>
          <a:graphicData uri="http://schemas.openxmlformats.org/drawingml/2006/table">
            <a:tbl>
              <a:tblPr firstRow="1" firstCol="1" bandRow="1"/>
              <a:tblGrid>
                <a:gridCol w="2384699"/>
                <a:gridCol w="3760733"/>
              </a:tblGrid>
              <a:tr h="419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урока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урок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в, г, д  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урок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а, б, в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урок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г,  11 классы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урок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а, г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урок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урок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а, б, г  классы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9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Центральный правый вход</a:t>
            </a:r>
            <a:r>
              <a:rPr lang="ru-RU" sz="900" dirty="0">
                <a:ea typeface="Calibri"/>
                <a:cs typeface="Times New Roman"/>
              </a:rPr>
              <a:t/>
            </a:r>
            <a:br>
              <a:rPr lang="ru-RU" sz="9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3159" y="1599448"/>
          <a:ext cx="6077681" cy="4527468"/>
        </p:xfrm>
        <a:graphic>
          <a:graphicData uri="http://schemas.openxmlformats.org/drawingml/2006/table">
            <a:tbl>
              <a:tblPr firstRow="1" firstCol="1" bandRow="1"/>
              <a:tblGrid>
                <a:gridCol w="2360752"/>
                <a:gridCol w="3716929"/>
              </a:tblGrid>
              <a:tr h="419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урока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урок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а, б,  10  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урок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г, д 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урок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а, б, в 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урок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 б, в 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урок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урок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а, в, г   классы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8" marR="63078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13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300" b="1" dirty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Левый запасной вход</a:t>
            </a:r>
            <a:r>
              <a:rPr lang="ru-RU" sz="800" dirty="0">
                <a:ea typeface="Calibri"/>
                <a:cs typeface="Times New Roman"/>
              </a:rPr>
              <a:t/>
            </a:r>
            <a:br>
              <a:rPr lang="ru-RU" sz="8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739645"/>
          <a:ext cx="8229600" cy="4247073"/>
        </p:xfrm>
        <a:graphic>
          <a:graphicData uri="http://schemas.openxmlformats.org/drawingml/2006/table">
            <a:tbl>
              <a:tblPr firstRow="1" firstCol="1" bandRow="1"/>
              <a:tblGrid>
                <a:gridCol w="3579169"/>
                <a:gridCol w="4650431"/>
              </a:tblGrid>
              <a:tr h="561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урока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6" marR="61086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6" marR="61086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урок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6" marR="61086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 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6" marR="61086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урок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6" marR="61086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в, д,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б    классы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6" marR="61086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000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Левая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раздевалка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51108" y="1584802"/>
          <a:ext cx="6841783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6841783"/>
              </a:tblGrid>
              <a:tr h="1131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5 в, г, д 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9 г,  11 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8  а, г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6   классы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5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Правая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раздевалка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12746" y="1584802"/>
          <a:ext cx="7118507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7118507"/>
              </a:tblGrid>
              <a:tr h="113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а, б,  10  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а, б, в 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 б, в     классы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    классы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6632"/>
            <a:ext cx="81724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Организованный вход в школу</a:t>
            </a: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(условные обозначения)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1340768"/>
            <a:ext cx="8856984" cy="5040561"/>
            <a:chOff x="198612" y="1403095"/>
            <a:chExt cx="8765876" cy="48975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8" r="7397"/>
            <a:stretch/>
          </p:blipFill>
          <p:spPr>
            <a:xfrm>
              <a:off x="198612" y="1403095"/>
              <a:ext cx="8765876" cy="3990915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1182062" y="4869160"/>
              <a:ext cx="1205779" cy="1431473"/>
              <a:chOff x="1182062" y="4869160"/>
              <a:chExt cx="1205779" cy="1431473"/>
            </a:xfrm>
          </p:grpSpPr>
          <p:sp>
            <p:nvSpPr>
              <p:cNvPr id="3" name="Стрелка вверх 2"/>
              <p:cNvSpPr/>
              <p:nvPr/>
            </p:nvSpPr>
            <p:spPr>
              <a:xfrm>
                <a:off x="1590192" y="4869160"/>
                <a:ext cx="389520" cy="792088"/>
              </a:xfrm>
              <a:prstGeom prst="up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050"/>
                  </a:solidFill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182062" y="5377303"/>
                <a:ext cx="120577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spc="50" dirty="0" err="1" smtClean="0">
                    <a:ln w="11430"/>
                    <a:solidFill>
                      <a:srgbClr val="00B05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лзв</a:t>
                </a:r>
                <a:endParaRPr lang="ru-RU" sz="5400" b="1" cap="none" spc="50" dirty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Стрелка вверх 9"/>
            <p:cNvSpPr>
              <a:spLocks noChangeAspect="1"/>
            </p:cNvSpPr>
            <p:nvPr/>
          </p:nvSpPr>
          <p:spPr>
            <a:xfrm rot="1920000">
              <a:off x="3888387" y="4797152"/>
              <a:ext cx="389520" cy="79208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5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03848" y="5301208"/>
              <a:ext cx="1300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err="1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r>
                <a:rPr lang="ru-RU" sz="5400" b="1" spc="50" dirty="0" err="1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лв</a:t>
              </a:r>
              <a:endParaRPr lang="ru-RU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Стрелка вверх 14"/>
            <p:cNvSpPr>
              <a:spLocks noChangeAspect="1"/>
            </p:cNvSpPr>
            <p:nvPr/>
          </p:nvSpPr>
          <p:spPr>
            <a:xfrm rot="19751635">
              <a:off x="4727211" y="4769008"/>
              <a:ext cx="389520" cy="792088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84817" y="5301208"/>
              <a:ext cx="1306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цпв</a:t>
              </a:r>
              <a:endParaRPr lang="ru-RU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7584" y="6167045"/>
            <a:ext cx="192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Л</a:t>
            </a:r>
            <a:r>
              <a:rPr lang="ru-RU" b="1" dirty="0" smtClean="0">
                <a:solidFill>
                  <a:srgbClr val="00B050"/>
                </a:solidFill>
              </a:rPr>
              <a:t>евый </a:t>
            </a:r>
            <a:r>
              <a:rPr lang="ru-RU" b="1" dirty="0">
                <a:solidFill>
                  <a:srgbClr val="00B050"/>
                </a:solidFill>
              </a:rPr>
              <a:t>запасной выход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6095037"/>
            <a:ext cx="192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Центральный левый вход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6095037"/>
            <a:ext cx="192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Центральный правый вход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8501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График питания </a:t>
            </a:r>
            <a:r>
              <a:rPr lang="ru-RU" b="1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школьников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609373"/>
              </p:ext>
            </p:extLst>
          </p:nvPr>
        </p:nvGraphicFramePr>
        <p:xfrm>
          <a:off x="323528" y="1208512"/>
          <a:ext cx="8435280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1627957"/>
                <a:gridCol w="2054795"/>
                <a:gridCol w="1872208"/>
                <a:gridCol w="2880320"/>
              </a:tblGrid>
              <a:tr h="5343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урока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перемен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Длительность перемен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Питание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 1  урока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08:40 – 08:55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Завтрак    4  классы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 2  урока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09:35 - 09:50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Завтрак    1  классы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 3  урока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10:30 – 10:45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Завтрак    5  классы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 4  урока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11:25 – 11:40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          9, 10   классы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 5  урока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12:20 – 12:35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          8, 11  классы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5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 6  урока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13:00 – 13:15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          2  классы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13:15 – 13:30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          7  классы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5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 7  урока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13:55 – 14:10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          3  классы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14:10 – 14:25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          6  классы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84" marR="580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МОДЕЛЬ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768972"/>
              </p:ext>
            </p:extLst>
          </p:nvPr>
        </p:nvGraphicFramePr>
        <p:xfrm>
          <a:off x="107504" y="692696"/>
          <a:ext cx="8856983" cy="6172928"/>
        </p:xfrm>
        <a:graphic>
          <a:graphicData uri="http://schemas.openxmlformats.org/drawingml/2006/table">
            <a:tbl>
              <a:tblPr firstRow="1" firstCol="1" bandRow="1"/>
              <a:tblGrid>
                <a:gridCol w="724750"/>
                <a:gridCol w="692039"/>
                <a:gridCol w="724750"/>
                <a:gridCol w="796816"/>
                <a:gridCol w="766152"/>
                <a:gridCol w="766152"/>
                <a:gridCol w="582663"/>
                <a:gridCol w="823905"/>
                <a:gridCol w="823905"/>
                <a:gridCol w="718617"/>
                <a:gridCol w="718617"/>
                <a:gridCol w="718617"/>
              </a:tblGrid>
              <a:tr h="420957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урока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Длительность перемены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 в ШКОЛУ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(учитель – предметник,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30480" algn="l"/>
                        </a:tabLs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которого ПЕРВЫЙ  урок в этом классе)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Гардероб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(учитель – предметник,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которого ПОСЛЕДНИЙ  урок в этом классе)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ПИТАНИЕ в школьной столовой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(учитель – предметник,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которогобыл  урок в этом классе)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Перемены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Параллель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Расположение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Время/класс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84">
                <a:tc gridSpan="1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 В ШКОЛУ к 1 (первому)  УРОКУ: 07.30 - 08.00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84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08.00-08.40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08.40-08.55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минут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а, б, в,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ЛЗВ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Раздеваются в классе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08.40-08.55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а, б, в,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Завтрак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 в, г, 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ЦЛВ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 в, г, 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а, б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ЦПВ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а, б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а, б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кл.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971">
                <a:tc gridSpan="1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 В ШКОЛУ ко 2 (второму)  УРОКУ: 08.25 - 08.55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84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08.55–09.35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09.35–09.50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минут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а, б, 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ЦЛВ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Раздеваются в классе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09.35-09.50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а, б, в, г, 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Завтрак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г, 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ЦПВ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84">
                <a:tc gridSpan="1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 В ШКОЛУ к 3 (третьему)  УРОКУ: 09.20 - 09.50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84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09.50-10.30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10.30-10.45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минут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ЦЛВ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г, 11 а, б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10.30-10.45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а, б, в, г, 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Завтрак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а,  б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а, б, 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ЦПВ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а, б, 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84">
                <a:tc gridSpan="1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 В ШКОЛУ к 4 (четвертому)  УРОКУ: 10.15 - 10.45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84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10.45-11.25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11.25-11.40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минут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а,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ЦЛВ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а,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11.25-11.40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 10 кл.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б, 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ЦПВ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б, 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84">
                <a:tc gridSpan="1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 В ШКОЛУ к 5 (пятому)  УРОКУ: 11.10 - 11.40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769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11.40-12.20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12.20-12.35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минут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а, б, в, г, 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ЦЛВ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кл.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12.20-12.35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8, 11 кл.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а, б, в,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ЦПВ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КЛ.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84">
                <a:tc gridSpan="1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 В ШКОЛУ к 6 (шестому)  УРОКУ: 12.05 - 12.35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086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12.35-13.15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13.15-13.30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минут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а, б,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ЦЛВ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Раздеваются в классе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13.00-13.15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а, б, в, г, 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в, 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ЛЗВ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б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13.15-13.30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а, б, в,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а,  в,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ЦПВ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286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13.30-14.10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14.10-14.25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минут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Условные обозначения: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b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ЛЗВ – левый запасной выход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ЦЛВ – центральный левый вход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ЦПВ – центральный правый вход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13.55-14.10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а, б, в,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000" b="1" i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14.10-14.25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а, б, в,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1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14.25-15.05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15.05-15.20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минут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8">
                  <a:txBody>
                    <a:bodyPr/>
                    <a:lstStyle/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Выход из школы осуществляется в соответствии со схемой входа.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выход обучающихся  провожает учитель – предметник, у которого был последний урок в этом классе.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Ученики 10 – 11 классов в субботу обучаются с 1 урока, схема входа такая же, как в понедельник - пятница (10 кл.</a:t>
                      </a: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ЦПВ, правая раздевалка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/11 кл. – 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ЦЛВ, левая раздевалка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1-9 классах обучение по пятидневке (понедельник-пятница)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1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15-20-16.00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16.00-16.15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минут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4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16.15-16.55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77" marR="4257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8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21159"/>
            <a:ext cx="7481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Вход в школу к 1 (первому) уроку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16683" r="32160" b="1815"/>
          <a:stretch/>
        </p:blipFill>
        <p:spPr>
          <a:xfrm>
            <a:off x="323528" y="1196752"/>
            <a:ext cx="7948107" cy="399644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67544" y="4797152"/>
            <a:ext cx="2677580" cy="1333194"/>
            <a:chOff x="467544" y="4869160"/>
            <a:chExt cx="2677580" cy="1333194"/>
          </a:xfrm>
        </p:grpSpPr>
        <p:sp>
          <p:nvSpPr>
            <p:cNvPr id="3" name="Стрелка вверх 2"/>
            <p:cNvSpPr/>
            <p:nvPr/>
          </p:nvSpPr>
          <p:spPr>
            <a:xfrm>
              <a:off x="1590192" y="4869160"/>
              <a:ext cx="389520" cy="648072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5445224"/>
              <a:ext cx="2677580" cy="7571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5400" b="1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 </a:t>
              </a:r>
              <a:r>
                <a:rPr lang="ru-RU" sz="5400" b="1" spc="50" dirty="0" err="1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а,б,в</a:t>
              </a:r>
              <a:r>
                <a:rPr lang="ru-RU" sz="5400" b="1" cap="none" spc="50" dirty="0" err="1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,г</a:t>
              </a:r>
              <a:endParaRPr lang="ru-RU" sz="5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883426" y="5158817"/>
            <a:ext cx="1684179" cy="14385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в,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д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921971" y="4448060"/>
            <a:ext cx="1228344" cy="820232"/>
            <a:chOff x="3888387" y="4797152"/>
            <a:chExt cx="1228344" cy="820232"/>
          </a:xfrm>
        </p:grpSpPr>
        <p:sp>
          <p:nvSpPr>
            <p:cNvPr id="10" name="Стрелка вверх 9"/>
            <p:cNvSpPr>
              <a:spLocks noChangeAspect="1"/>
            </p:cNvSpPr>
            <p:nvPr/>
          </p:nvSpPr>
          <p:spPr>
            <a:xfrm rot="1920000">
              <a:off x="3888387" y="4797152"/>
              <a:ext cx="389520" cy="79208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верх 14"/>
            <p:cNvSpPr>
              <a:spLocks noChangeAspect="1"/>
            </p:cNvSpPr>
            <p:nvPr/>
          </p:nvSpPr>
          <p:spPr>
            <a:xfrm rot="19751635">
              <a:off x="4727211" y="4825296"/>
              <a:ext cx="389520" cy="792088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697933" y="5158817"/>
            <a:ext cx="1970411" cy="14385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</a:t>
            </a:r>
            <a:r>
              <a:rPr lang="ru-RU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а,б</a:t>
            </a:r>
            <a:endParaRPr lang="ru-RU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ru-RU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а,б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664" y="5995269"/>
            <a:ext cx="297520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B050"/>
                </a:solidFill>
              </a:rPr>
              <a:t>Раздеваются 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B050"/>
                </a:solidFill>
              </a:rPr>
              <a:t>в классе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97581" y="993502"/>
            <a:ext cx="4020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07.30 – 08.00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13282" b="31735"/>
          <a:stretch/>
        </p:blipFill>
        <p:spPr>
          <a:xfrm>
            <a:off x="318060" y="1035668"/>
            <a:ext cx="8440822" cy="44857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221159"/>
            <a:ext cx="7481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Гардероб к 1 (первому) уроку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707902" y="5158816"/>
            <a:ext cx="3608620" cy="1749909"/>
            <a:chOff x="3963544" y="4448060"/>
            <a:chExt cx="3608620" cy="261451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63544" y="5158817"/>
              <a:ext cx="1523942" cy="19037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48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в,</a:t>
              </a:r>
            </a:p>
            <a:p>
              <a:pPr algn="ctr">
                <a:lnSpc>
                  <a:spcPct val="80000"/>
                </a:lnSpc>
              </a:pPr>
              <a:r>
                <a:rPr lang="ru-RU" sz="48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</a:t>
              </a:r>
              <a:r>
                <a:rPr lang="ru-RU" sz="48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r>
                <a:rPr lang="ru-RU" sz="48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, д</a:t>
              </a:r>
              <a:endParaRPr lang="ru-RU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921971" y="4448060"/>
              <a:ext cx="1228344" cy="820232"/>
              <a:chOff x="3888387" y="4797152"/>
              <a:chExt cx="1228344" cy="820232"/>
            </a:xfrm>
          </p:grpSpPr>
          <p:sp>
            <p:nvSpPr>
              <p:cNvPr id="10" name="Стрелка вверх 9"/>
              <p:cNvSpPr>
                <a:spLocks noChangeAspect="1"/>
              </p:cNvSpPr>
              <p:nvPr/>
            </p:nvSpPr>
            <p:spPr>
              <a:xfrm rot="1920000">
                <a:off x="3888387" y="4797152"/>
                <a:ext cx="389520" cy="792088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трелка вверх 14"/>
              <p:cNvSpPr>
                <a:spLocks noChangeAspect="1"/>
              </p:cNvSpPr>
              <p:nvPr/>
            </p:nvSpPr>
            <p:spPr>
              <a:xfrm rot="19751635">
                <a:off x="4727211" y="4825296"/>
                <a:ext cx="389520" cy="792088"/>
              </a:xfrm>
              <a:prstGeom prst="up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5794113" y="5158817"/>
              <a:ext cx="1778051" cy="19037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48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</a:t>
              </a:r>
              <a:r>
                <a:rPr lang="ru-RU" sz="48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а,б</a:t>
              </a:r>
              <a:endPara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4800" b="1" cap="none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 </a:t>
              </a:r>
              <a:r>
                <a:rPr lang="ru-RU" sz="4800" b="1" cap="none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а,б</a:t>
              </a:r>
              <a:endParaRPr lang="ru-RU" sz="48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7" name="Стрелка вверх 16"/>
          <p:cNvSpPr>
            <a:spLocks noChangeAspect="1"/>
          </p:cNvSpPr>
          <p:nvPr/>
        </p:nvSpPr>
        <p:spPr>
          <a:xfrm rot="19790733">
            <a:off x="3565788" y="3591074"/>
            <a:ext cx="320894" cy="9540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>
            <a:spLocks noChangeAspect="1"/>
          </p:cNvSpPr>
          <p:nvPr/>
        </p:nvSpPr>
        <p:spPr>
          <a:xfrm rot="1974958">
            <a:off x="4658265" y="3580631"/>
            <a:ext cx="319430" cy="986424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9100" y="2636912"/>
            <a:ext cx="143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Левая раздевалка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5888" y="2632224"/>
            <a:ext cx="159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Правая раздевалка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7608" y="1249596"/>
            <a:ext cx="163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Столовая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44329" y="4574670"/>
            <a:ext cx="228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Центральный вход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26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21159"/>
            <a:ext cx="7481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Вход в школу ко 2 (второму) уроку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16683" r="32160" b="1815"/>
          <a:stretch/>
        </p:blipFill>
        <p:spPr>
          <a:xfrm>
            <a:off x="323528" y="1196752"/>
            <a:ext cx="7948107" cy="39964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4052" y="5158817"/>
            <a:ext cx="2146742" cy="7737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а,б,в</a:t>
            </a:r>
            <a:endParaRPr lang="ru-RU" sz="5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921971" y="4448060"/>
            <a:ext cx="1228344" cy="820232"/>
            <a:chOff x="3888387" y="4797152"/>
            <a:chExt cx="1228344" cy="820232"/>
          </a:xfrm>
        </p:grpSpPr>
        <p:sp>
          <p:nvSpPr>
            <p:cNvPr id="10" name="Стрелка вверх 9"/>
            <p:cNvSpPr>
              <a:spLocks noChangeAspect="1"/>
            </p:cNvSpPr>
            <p:nvPr/>
          </p:nvSpPr>
          <p:spPr>
            <a:xfrm rot="1920000">
              <a:off x="3888387" y="4797152"/>
              <a:ext cx="389520" cy="79208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верх 14"/>
            <p:cNvSpPr>
              <a:spLocks noChangeAspect="1"/>
            </p:cNvSpPr>
            <p:nvPr/>
          </p:nvSpPr>
          <p:spPr>
            <a:xfrm rot="19751635">
              <a:off x="4727211" y="4825296"/>
              <a:ext cx="389520" cy="792088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922802" y="5158817"/>
            <a:ext cx="1520673" cy="7737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lang="ru-RU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г,д</a:t>
            </a:r>
            <a:endParaRPr lang="ru-RU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877272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Раздеваются в классе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97581" y="993502"/>
            <a:ext cx="4020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08.25 – 08.55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1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21159"/>
            <a:ext cx="7481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Вход в школу к 3 (третьему) уроку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16683" r="32160" b="1815"/>
          <a:stretch/>
        </p:blipFill>
        <p:spPr>
          <a:xfrm>
            <a:off x="323528" y="1196752"/>
            <a:ext cx="7948107" cy="39964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35896" y="5158817"/>
            <a:ext cx="1970411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г,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921971" y="4448060"/>
            <a:ext cx="1228344" cy="820232"/>
            <a:chOff x="3888387" y="4797152"/>
            <a:chExt cx="1228344" cy="820232"/>
          </a:xfrm>
        </p:grpSpPr>
        <p:sp>
          <p:nvSpPr>
            <p:cNvPr id="10" name="Стрелка вверх 9"/>
            <p:cNvSpPr>
              <a:spLocks noChangeAspect="1"/>
            </p:cNvSpPr>
            <p:nvPr/>
          </p:nvSpPr>
          <p:spPr>
            <a:xfrm rot="1920000">
              <a:off x="3888387" y="4797152"/>
              <a:ext cx="389520" cy="79208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верх 14"/>
            <p:cNvSpPr>
              <a:spLocks noChangeAspect="1"/>
            </p:cNvSpPr>
            <p:nvPr/>
          </p:nvSpPr>
          <p:spPr>
            <a:xfrm rot="19751635">
              <a:off x="4727211" y="4825296"/>
              <a:ext cx="389520" cy="792088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737626" y="5247550"/>
            <a:ext cx="2146742" cy="7737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ru-RU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а,б,в</a:t>
            </a:r>
            <a:endParaRPr lang="ru-RU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97581" y="993502"/>
            <a:ext cx="4020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09.20 – 09.50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3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13282" b="31735"/>
          <a:stretch/>
        </p:blipFill>
        <p:spPr>
          <a:xfrm>
            <a:off x="323528" y="956955"/>
            <a:ext cx="8440822" cy="44857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221159"/>
            <a:ext cx="7481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Гардероб к 3 (третьему) уроку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580848" y="5158816"/>
            <a:ext cx="3814223" cy="1749909"/>
            <a:chOff x="3836490" y="4448060"/>
            <a:chExt cx="3814223" cy="261451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36490" y="5158817"/>
              <a:ext cx="1778051" cy="19037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48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9 г,</a:t>
              </a:r>
            </a:p>
            <a:p>
              <a:pPr algn="ctr">
                <a:lnSpc>
                  <a:spcPct val="80000"/>
                </a:lnSpc>
              </a:pPr>
              <a:r>
                <a:rPr lang="ru-RU" sz="48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11 </a:t>
              </a:r>
              <a:r>
                <a:rPr lang="ru-RU" sz="4800" b="1" spc="50" dirty="0" err="1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r>
                <a:rPr lang="ru-RU" sz="4800" b="1" cap="none" spc="50" dirty="0" err="1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,б</a:t>
              </a:r>
              <a:endParaRPr lang="ru-RU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921971" y="4448060"/>
              <a:ext cx="1228344" cy="820232"/>
              <a:chOff x="3888387" y="4797152"/>
              <a:chExt cx="1228344" cy="820232"/>
            </a:xfrm>
          </p:grpSpPr>
          <p:sp>
            <p:nvSpPr>
              <p:cNvPr id="10" name="Стрелка вверх 9"/>
              <p:cNvSpPr>
                <a:spLocks noChangeAspect="1"/>
              </p:cNvSpPr>
              <p:nvPr/>
            </p:nvSpPr>
            <p:spPr>
              <a:xfrm rot="1920000">
                <a:off x="3888387" y="4797152"/>
                <a:ext cx="389520" cy="792088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трелка вверх 14"/>
              <p:cNvSpPr>
                <a:spLocks noChangeAspect="1"/>
              </p:cNvSpPr>
              <p:nvPr/>
            </p:nvSpPr>
            <p:spPr>
              <a:xfrm rot="19751635">
                <a:off x="4727211" y="4825296"/>
                <a:ext cx="389520" cy="792088"/>
              </a:xfrm>
              <a:prstGeom prst="up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5715568" y="5339293"/>
              <a:ext cx="1935145" cy="104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48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9 </a:t>
              </a:r>
              <a:r>
                <a:rPr lang="ru-RU" sz="48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а,б,в</a:t>
              </a:r>
              <a:endParaRPr lang="ru-RU" sz="48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7" name="Стрелка вверх 16"/>
          <p:cNvSpPr>
            <a:spLocks noChangeAspect="1"/>
          </p:cNvSpPr>
          <p:nvPr/>
        </p:nvSpPr>
        <p:spPr>
          <a:xfrm rot="19790733">
            <a:off x="3565788" y="3591074"/>
            <a:ext cx="320894" cy="9540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>
            <a:spLocks noChangeAspect="1"/>
          </p:cNvSpPr>
          <p:nvPr/>
        </p:nvSpPr>
        <p:spPr>
          <a:xfrm rot="1974958">
            <a:off x="4658265" y="3580631"/>
            <a:ext cx="319430" cy="986424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9100" y="2636912"/>
            <a:ext cx="154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Левая раздевалка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9926" y="2632224"/>
            <a:ext cx="155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Правая раздевалка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7608" y="1249596"/>
            <a:ext cx="163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Столовая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44329" y="4574670"/>
            <a:ext cx="228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Центральный вход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20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21159"/>
            <a:ext cx="7481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Вход в школу к 4 (четвёртому) уроку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16683" r="32160" b="1815"/>
          <a:stretch/>
        </p:blipFill>
        <p:spPr>
          <a:xfrm>
            <a:off x="323528" y="1196752"/>
            <a:ext cx="7948107" cy="39964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76346" y="5158817"/>
            <a:ext cx="1489510" cy="7737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а,г</a:t>
            </a:r>
            <a:endParaRPr lang="ru-RU" sz="5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921971" y="4448060"/>
            <a:ext cx="1228344" cy="820232"/>
            <a:chOff x="3888387" y="4797152"/>
            <a:chExt cx="1228344" cy="820232"/>
          </a:xfrm>
        </p:grpSpPr>
        <p:sp>
          <p:nvSpPr>
            <p:cNvPr id="10" name="Стрелка вверх 9"/>
            <p:cNvSpPr>
              <a:spLocks noChangeAspect="1"/>
            </p:cNvSpPr>
            <p:nvPr/>
          </p:nvSpPr>
          <p:spPr>
            <a:xfrm rot="1920000">
              <a:off x="3888387" y="4797152"/>
              <a:ext cx="389520" cy="79208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верх 14"/>
            <p:cNvSpPr>
              <a:spLocks noChangeAspect="1"/>
            </p:cNvSpPr>
            <p:nvPr/>
          </p:nvSpPr>
          <p:spPr>
            <a:xfrm rot="19751635">
              <a:off x="4727211" y="4825296"/>
              <a:ext cx="389520" cy="792088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724128" y="5157192"/>
            <a:ext cx="1614545" cy="7737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</a:t>
            </a:r>
            <a:r>
              <a:rPr lang="ru-RU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б,в</a:t>
            </a:r>
            <a:endParaRPr lang="ru-RU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7581" y="993502"/>
            <a:ext cx="4020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10.15 – 10.45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3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13282" b="31735"/>
          <a:stretch/>
        </p:blipFill>
        <p:spPr>
          <a:xfrm>
            <a:off x="323528" y="956955"/>
            <a:ext cx="8440822" cy="44857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221159"/>
            <a:ext cx="7481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Гардероб к 4 (</a:t>
            </a:r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четвёртому</a:t>
            </a:r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) уроку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794848" y="5158814"/>
            <a:ext cx="3020182" cy="1173726"/>
            <a:chOff x="4050490" y="4448060"/>
            <a:chExt cx="3020182" cy="175364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050490" y="5158817"/>
              <a:ext cx="1350050" cy="104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48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8 </a:t>
              </a:r>
              <a:r>
                <a:rPr lang="ru-RU" sz="4800" b="1" spc="50" dirty="0" err="1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а,г</a:t>
              </a:r>
              <a:endPara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921971" y="4448060"/>
              <a:ext cx="1228344" cy="820232"/>
              <a:chOff x="3888387" y="4797152"/>
              <a:chExt cx="1228344" cy="820232"/>
            </a:xfrm>
          </p:grpSpPr>
          <p:sp>
            <p:nvSpPr>
              <p:cNvPr id="10" name="Стрелка вверх 9"/>
              <p:cNvSpPr>
                <a:spLocks noChangeAspect="1"/>
              </p:cNvSpPr>
              <p:nvPr/>
            </p:nvSpPr>
            <p:spPr>
              <a:xfrm rot="1920000">
                <a:off x="3888387" y="4797152"/>
                <a:ext cx="389520" cy="792088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трелка вверх 14"/>
              <p:cNvSpPr>
                <a:spLocks noChangeAspect="1"/>
              </p:cNvSpPr>
              <p:nvPr/>
            </p:nvSpPr>
            <p:spPr>
              <a:xfrm rot="19751635">
                <a:off x="4727211" y="4825296"/>
                <a:ext cx="389520" cy="792088"/>
              </a:xfrm>
              <a:prstGeom prst="up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5611618" y="5124124"/>
              <a:ext cx="1459054" cy="104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48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8 </a:t>
              </a:r>
              <a:r>
                <a:rPr lang="ru-RU" sz="48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б,в</a:t>
              </a:r>
              <a:endParaRPr lang="ru-RU" sz="48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7" name="Стрелка вверх 16"/>
          <p:cNvSpPr>
            <a:spLocks noChangeAspect="1"/>
          </p:cNvSpPr>
          <p:nvPr/>
        </p:nvSpPr>
        <p:spPr>
          <a:xfrm rot="19790733">
            <a:off x="3565788" y="3591074"/>
            <a:ext cx="320894" cy="9540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>
            <a:spLocks noChangeAspect="1"/>
          </p:cNvSpPr>
          <p:nvPr/>
        </p:nvSpPr>
        <p:spPr>
          <a:xfrm rot="1974958">
            <a:off x="4658265" y="3580631"/>
            <a:ext cx="319430" cy="986424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11760" y="263691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Левая раздевалка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6878" y="2632224"/>
            <a:ext cx="168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Правая раздевалка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7608" y="1249596"/>
            <a:ext cx="163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Столовая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44329" y="4574670"/>
            <a:ext cx="228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Центральный вход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76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1228</Words>
  <Application>Microsoft Office PowerPoint</Application>
  <PresentationFormat>Экран (4:3)</PresentationFormat>
  <Paragraphs>396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Центральный левый вход </vt:lpstr>
      <vt:lpstr>Центральный правый вход </vt:lpstr>
      <vt:lpstr>Левый запасной вход </vt:lpstr>
      <vt:lpstr>Левая  раздевалка</vt:lpstr>
      <vt:lpstr>Правая раздевалка</vt:lpstr>
      <vt:lpstr>График питания школьников</vt:lpstr>
      <vt:lpstr>МОДЕЛЬ</vt:lpstr>
    </vt:vector>
  </TitlesOfParts>
  <Company>МОУ Рощинская СОШ "Образовательный центр"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Лиепа Е.Н.</dc:creator>
  <cp:lastModifiedBy>KLIMENKO</cp:lastModifiedBy>
  <cp:revision>87</cp:revision>
  <dcterms:created xsi:type="dcterms:W3CDTF">2013-11-07T09:30:18Z</dcterms:created>
  <dcterms:modified xsi:type="dcterms:W3CDTF">2020-08-30T13:56:06Z</dcterms:modified>
</cp:coreProperties>
</file>