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7" r:id="rId9"/>
    <p:sldId id="268" r:id="rId10"/>
    <p:sldId id="269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76747" y="148590"/>
            <a:ext cx="29432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44017"/>
            <a:ext cx="522287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2513735"/>
            <a:ext cx="3878579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cntd.ru/document/1301373572" TargetMode="External"/><Relationship Id="rId4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29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2.png"/><Relationship Id="rId7" Type="http://schemas.openxmlformats.org/officeDocument/2006/relationships/image" Target="../media/image177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3.png"/><Relationship Id="rId9" Type="http://schemas.openxmlformats.org/officeDocument/2006/relationships/image" Target="../media/image1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2.png"/><Relationship Id="rId21" Type="http://schemas.openxmlformats.org/officeDocument/2006/relationships/image" Target="../media/image197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74.pn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73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3.png"/><Relationship Id="rId3" Type="http://schemas.openxmlformats.org/officeDocument/2006/relationships/image" Target="../media/image199.png"/><Relationship Id="rId21" Type="http://schemas.openxmlformats.org/officeDocument/2006/relationships/image" Target="../media/image216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133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23" Type="http://schemas.openxmlformats.org/officeDocument/2006/relationships/image" Target="../media/image217.png"/><Relationship Id="rId10" Type="http://schemas.openxmlformats.org/officeDocument/2006/relationships/image" Target="../media/image206.png"/><Relationship Id="rId19" Type="http://schemas.openxmlformats.org/officeDocument/2006/relationships/image" Target="../media/image214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41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1694" y="2353437"/>
            <a:ext cx="68230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3570" marR="5080" indent="-611505" algn="ctr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chemeClr val="accent1">
                    <a:lumMod val="75000"/>
                  </a:schemeClr>
                </a:solidFill>
              </a:rPr>
              <a:t>Основные</a:t>
            </a:r>
            <a:r>
              <a:rPr sz="3200" u="none" spc="-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200" u="none" dirty="0">
                <a:solidFill>
                  <a:schemeClr val="accent1">
                    <a:lumMod val="75000"/>
                  </a:schemeClr>
                </a:solidFill>
              </a:rPr>
              <a:t>изменения</a:t>
            </a:r>
            <a:r>
              <a:rPr sz="3200" u="none" spc="-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200" u="none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sz="3200" u="none" spc="-5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200" u="none" spc="-10" dirty="0" err="1" smtClean="0">
                <a:solidFill>
                  <a:schemeClr val="accent1">
                    <a:lumMod val="75000"/>
                  </a:schemeClr>
                </a:solidFill>
              </a:rPr>
              <a:t>Порядк</a:t>
            </a:r>
            <a:r>
              <a:rPr lang="ru-RU" sz="3200" u="none" spc="-1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sz="3200" u="none" spc="-1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200" u="none" dirty="0" err="1">
                <a:solidFill>
                  <a:schemeClr val="accent1">
                    <a:lumMod val="75000"/>
                  </a:schemeClr>
                </a:solidFill>
              </a:rPr>
              <a:t>проведения</a:t>
            </a:r>
            <a:r>
              <a:rPr sz="3200" u="none"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200" u="none" spc="-10" dirty="0" smtClean="0">
                <a:solidFill>
                  <a:schemeClr val="accent1">
                    <a:lumMod val="75000"/>
                  </a:schemeClr>
                </a:solidFill>
              </a:rPr>
              <a:t>ГИА-</a:t>
            </a:r>
            <a:r>
              <a:rPr sz="3200" u="none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583" y="274065"/>
            <a:ext cx="3103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F0000"/>
                </a:solidFill>
              </a:rPr>
              <a:t>ВРЕМЯ</a:t>
            </a:r>
            <a:r>
              <a:rPr u="none" spc="-60" dirty="0">
                <a:solidFill>
                  <a:srgbClr val="FF0000"/>
                </a:solidFill>
              </a:rPr>
              <a:t> </a:t>
            </a:r>
            <a:r>
              <a:rPr u="none" dirty="0">
                <a:solidFill>
                  <a:srgbClr val="FF0000"/>
                </a:solidFill>
              </a:rPr>
              <a:t>ЭКЗАМЕНОВ</a:t>
            </a:r>
            <a:r>
              <a:rPr u="none" spc="-30" dirty="0">
                <a:solidFill>
                  <a:srgbClr val="FF0000"/>
                </a:solidFill>
              </a:rPr>
              <a:t> ГИА-</a:t>
            </a:r>
            <a:r>
              <a:rPr u="none" spc="-5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359" y="878840"/>
            <a:ext cx="7835900" cy="4965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Продолжительность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ОГЭ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50000"/>
              </a:lnSpc>
              <a:spcBef>
                <a:spcPts val="994"/>
              </a:spcBef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литературе,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математике,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русскому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языку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составляет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часа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55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минут </a:t>
            </a:r>
            <a:r>
              <a:rPr sz="1800" dirty="0">
                <a:latin typeface="Times New Roman"/>
                <a:cs typeface="Times New Roman"/>
              </a:rPr>
              <a:t>(235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минут);</a:t>
            </a:r>
            <a:endParaRPr sz="1800" dirty="0">
              <a:latin typeface="Times New Roman"/>
              <a:cs typeface="Times New Roman"/>
            </a:endParaRPr>
          </a:p>
          <a:p>
            <a:pPr marL="462280" marR="584835">
              <a:lnSpc>
                <a:spcPts val="4250"/>
              </a:lnSpc>
              <a:spcBef>
                <a:spcPts val="475"/>
              </a:spcBef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истории,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обществознанию,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физике,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химии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(180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минут);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биологии,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географии,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информатике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минут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(150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минут);</a:t>
            </a:r>
            <a:endParaRPr sz="1800" dirty="0">
              <a:latin typeface="Times New Roman"/>
              <a:cs typeface="Times New Roman"/>
            </a:endParaRPr>
          </a:p>
          <a:p>
            <a:pPr marL="12700" marR="6985" indent="449580">
              <a:lnSpc>
                <a:spcPct val="150100"/>
              </a:lnSpc>
              <a:spcBef>
                <a:spcPts val="505"/>
              </a:spcBef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иностранным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языкам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(английский,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испанский,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немецкий,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французский) </a:t>
            </a:r>
            <a:r>
              <a:rPr sz="1800" dirty="0">
                <a:latin typeface="Times New Roman"/>
                <a:cs typeface="Times New Roman"/>
              </a:rPr>
              <a:t>(письменная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часть)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(120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минут);</a:t>
            </a:r>
            <a:endParaRPr sz="1800" dirty="0">
              <a:latin typeface="Times New Roman"/>
              <a:cs typeface="Times New Roman"/>
            </a:endParaRPr>
          </a:p>
          <a:p>
            <a:pPr marL="12700" marR="6985" indent="449580">
              <a:lnSpc>
                <a:spcPct val="150000"/>
              </a:lnSpc>
              <a:spcBef>
                <a:spcPts val="994"/>
              </a:spcBef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иностранным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языкам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(английский,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испанский,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немецкий,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французский) </a:t>
            </a:r>
            <a:r>
              <a:rPr sz="1800" dirty="0">
                <a:latin typeface="Times New Roman"/>
                <a:cs typeface="Times New Roman"/>
              </a:rPr>
              <a:t>(устная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часть) –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минут.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332355" marR="520700" indent="-163576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86880"/>
            <a:ext cx="3910329" cy="511809"/>
            <a:chOff x="265175" y="86880"/>
            <a:chExt cx="3910329" cy="511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525" y="219268"/>
              <a:ext cx="254485" cy="187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402277"/>
              <a:ext cx="3772662" cy="55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79" y="86880"/>
              <a:ext cx="3725417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IV.</a:t>
            </a:r>
            <a:r>
              <a:rPr spc="-65" dirty="0"/>
              <a:t> </a:t>
            </a:r>
            <a:r>
              <a:rPr spc="-10" dirty="0"/>
              <a:t>Организация</a:t>
            </a:r>
            <a:r>
              <a:rPr spc="-35" dirty="0"/>
              <a:t> </a:t>
            </a:r>
            <a:r>
              <a:rPr spc="-10" dirty="0"/>
              <a:t>проведения</a:t>
            </a:r>
            <a:r>
              <a:rPr spc="-60" dirty="0"/>
              <a:t> </a:t>
            </a:r>
            <a:r>
              <a:rPr spc="-25" dirty="0"/>
              <a:t>ГИА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8006"/>
              </p:ext>
            </p:extLst>
          </p:nvPr>
        </p:nvGraphicFramePr>
        <p:xfrm>
          <a:off x="251523" y="542290"/>
          <a:ext cx="8640444" cy="4029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015"/>
                <a:gridCol w="5472429"/>
              </a:tblGrid>
              <a:tr h="4980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Норма</a:t>
                      </a:r>
                      <a:r>
                        <a:rPr sz="13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Порядка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91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Конфликт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интересов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har char="•"/>
                        <a:tabLst>
                          <a:tab pos="193675" algn="l"/>
                        </a:tabLst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Члены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ГЭК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4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300" spc="0" dirty="0" smtClean="0">
                          <a:latin typeface="Arial"/>
                          <a:cs typeface="Arial"/>
                        </a:rPr>
                        <a:t>п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30</a:t>
                      </a:r>
                      <a:r>
                        <a:rPr lang="ru-RU" sz="1300" spc="-25" dirty="0" smtClean="0">
                          <a:latin typeface="Arial"/>
                          <a:cs typeface="Arial"/>
                        </a:rPr>
                        <a:t> Порядка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)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har char="•"/>
                        <a:tabLst>
                          <a:tab pos="193675" algn="l"/>
                        </a:tabLst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Члены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ПК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4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300" spc="0" dirty="0" smtClean="0">
                          <a:latin typeface="Arial"/>
                          <a:cs typeface="Arial"/>
                        </a:rPr>
                        <a:t>п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34</a:t>
                      </a:r>
                      <a:r>
                        <a:rPr lang="ru-RU" sz="1300" spc="-25" dirty="0" smtClean="0">
                          <a:latin typeface="Arial"/>
                          <a:cs typeface="Arial"/>
                        </a:rPr>
                        <a:t> Порядка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)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har char="•"/>
                        <a:tabLst>
                          <a:tab pos="193675" algn="l"/>
                        </a:tabLst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Члены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АК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4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300" spc="-40" dirty="0" smtClean="0">
                          <a:latin typeface="Arial"/>
                          <a:cs typeface="Arial"/>
                        </a:rPr>
                        <a:t>п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36</a:t>
                      </a:r>
                      <a:r>
                        <a:rPr lang="ru-RU" sz="1300" spc="-25" dirty="0" smtClean="0">
                          <a:latin typeface="Arial"/>
                          <a:cs typeface="Arial"/>
                        </a:rPr>
                        <a:t> Порядка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5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Часть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статьи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закона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декабря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2008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85" dirty="0">
                          <a:latin typeface="Arial"/>
                          <a:cs typeface="Arial"/>
                        </a:rPr>
                        <a:t>г.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№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273-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ФЗ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"О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противодействии</a:t>
                      </a:r>
                      <a:r>
                        <a:rPr sz="13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коррупции"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  <a:alpha val="19999"/>
                      </a:schemeClr>
                    </a:solidFill>
                  </a:tcPr>
                </a:tc>
              </a:tr>
              <a:tr h="655245">
                <a:tc>
                  <a:txBody>
                    <a:bodyPr/>
                    <a:lstStyle/>
                    <a:p>
                      <a:pPr marL="90805" marR="10198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Информирование</a:t>
                      </a:r>
                      <a:r>
                        <a:rPr sz="13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 err="1">
                          <a:latin typeface="Arial"/>
                          <a:cs typeface="Arial"/>
                        </a:rPr>
                        <a:t>граждан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00" spc="-50" dirty="0" smtClean="0">
                          <a:latin typeface="Arial"/>
                          <a:cs typeface="Arial"/>
                        </a:rPr>
                        <a:t>п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28</a:t>
                      </a:r>
                      <a:r>
                        <a:rPr lang="ru-RU" sz="1300" spc="-25" dirty="0" smtClean="0">
                          <a:latin typeface="Arial"/>
                          <a:cs typeface="Arial"/>
                        </a:rPr>
                        <a:t> Порядка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595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300" dirty="0" smtClean="0">
                          <a:latin typeface="Arial"/>
                          <a:cs typeface="Arial"/>
                        </a:rPr>
                        <a:t>б ИС – не позднее, чем за месяц</a:t>
                      </a:r>
                      <a:r>
                        <a:rPr sz="13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00" spc="-20" dirty="0" smtClean="0">
                          <a:latin typeface="Arial"/>
                          <a:cs typeface="Arial"/>
                        </a:rPr>
                        <a:t>О 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ГИА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позднее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чем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месяц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91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Повторный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допуск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(ГИА-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9)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П.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47,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 smtClean="0">
                          <a:latin typeface="Arial"/>
                          <a:cs typeface="Arial"/>
                        </a:rPr>
                        <a:t>81-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82</a:t>
                      </a:r>
                      <a:r>
                        <a:rPr lang="ru-RU" sz="1300" spc="-25" dirty="0" smtClean="0">
                          <a:latin typeface="Arial"/>
                          <a:cs typeface="Arial"/>
                        </a:rPr>
                        <a:t>  Порядка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Добавлен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пункт: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92075" marR="252729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2)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участники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ГИА,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проходящие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 ГИА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только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обязательным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предметам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получившие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ГИА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неудовлетворительный 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результат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одному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обязательных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учебных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предметов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05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486535" algn="l"/>
                        </a:tabLst>
                      </a:pPr>
                      <a:r>
                        <a:rPr lang="ru-RU" sz="1300" spc="-50" dirty="0" smtClean="0">
                          <a:latin typeface="Arial"/>
                          <a:cs typeface="Arial"/>
                        </a:rPr>
                        <a:t>П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. </a:t>
                      </a:r>
                      <a:r>
                        <a:rPr sz="1300" spc="-25" dirty="0" smtClean="0">
                          <a:latin typeface="Arial"/>
                          <a:cs typeface="Arial"/>
                        </a:rPr>
                        <a:t>53</a:t>
                      </a:r>
                      <a:r>
                        <a:rPr lang="ru-RU" sz="1300" spc="-25" dirty="0" smtClean="0">
                          <a:latin typeface="Arial"/>
                          <a:cs typeface="Arial"/>
                        </a:rPr>
                        <a:t> Порядка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	В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случае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угрозы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возникновения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ЧС…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переносе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сдачи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экзамена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другой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день…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51523" y="5388609"/>
            <a:ext cx="8641080" cy="897255"/>
          </a:xfrm>
          <a:custGeom>
            <a:avLst/>
            <a:gdLst/>
            <a:ahLst/>
            <a:cxnLst/>
            <a:rect l="l" t="t" r="r" b="b"/>
            <a:pathLst>
              <a:path w="8641080" h="897254">
                <a:moveTo>
                  <a:pt x="3168332" y="0"/>
                </a:moveTo>
                <a:lnTo>
                  <a:pt x="3168332" y="896658"/>
                </a:lnTo>
              </a:path>
              <a:path w="8641080" h="897254">
                <a:moveTo>
                  <a:pt x="0" y="6349"/>
                </a:moveTo>
                <a:lnTo>
                  <a:pt x="8641016" y="6349"/>
                </a:lnTo>
              </a:path>
              <a:path w="8641080" h="897254">
                <a:moveTo>
                  <a:pt x="0" y="890308"/>
                </a:moveTo>
                <a:lnTo>
                  <a:pt x="8641016" y="89030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1523" y="5401309"/>
            <a:ext cx="3162300" cy="836126"/>
          </a:xfrm>
          <a:prstGeom prst="rect">
            <a:avLst/>
          </a:prstGeom>
          <a:solidFill>
            <a:schemeClr val="accent5">
              <a:lumMod val="40000"/>
              <a:lumOff val="60000"/>
              <a:alpha val="19999"/>
            </a:schemeClr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 marR="528955">
              <a:lnSpc>
                <a:spcPct val="100000"/>
              </a:lnSpc>
              <a:spcBef>
                <a:spcPts val="280"/>
              </a:spcBef>
            </a:pPr>
            <a:r>
              <a:rPr lang="ru-RU" sz="1300" spc="-50" dirty="0" smtClean="0">
                <a:latin typeface="Arial"/>
                <a:cs typeface="Arial"/>
              </a:rPr>
              <a:t>П</a:t>
            </a:r>
            <a:r>
              <a:rPr sz="1300" dirty="0" smtClean="0">
                <a:latin typeface="Arial"/>
                <a:cs typeface="Arial"/>
              </a:rPr>
              <a:t>.</a:t>
            </a:r>
            <a:r>
              <a:rPr sz="1300" spc="-15" dirty="0" smtClean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45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lang="ru-RU" sz="1300" spc="-20" dirty="0" smtClean="0">
                <a:latin typeface="Arial"/>
                <a:cs typeface="Arial"/>
              </a:rPr>
              <a:t> Порядка </a:t>
            </a:r>
            <a:r>
              <a:rPr sz="1300" dirty="0" err="1" smtClean="0">
                <a:latin typeface="Arial"/>
                <a:cs typeface="Arial"/>
              </a:rPr>
              <a:t>Перерыв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между </a:t>
            </a:r>
            <a:r>
              <a:rPr sz="1300" spc="-10" dirty="0">
                <a:latin typeface="Arial"/>
                <a:cs typeface="Arial"/>
              </a:rPr>
              <a:t>проведением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экзаменов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по</a:t>
            </a:r>
            <a:endParaRPr sz="1300" dirty="0">
              <a:latin typeface="Arial"/>
              <a:cs typeface="Arial"/>
            </a:endParaRPr>
          </a:p>
          <a:p>
            <a:pPr marL="90805" marR="131445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обязательным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учебным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предметам</a:t>
            </a:r>
            <a:r>
              <a:rPr sz="1300" spc="-50" dirty="0">
                <a:latin typeface="Arial"/>
                <a:cs typeface="Arial"/>
              </a:rPr>
              <a:t> … </a:t>
            </a:r>
            <a:r>
              <a:rPr sz="1300" spc="-10" dirty="0">
                <a:latin typeface="Arial"/>
                <a:cs typeface="Arial"/>
              </a:rPr>
              <a:t>составляет </a:t>
            </a:r>
            <a:r>
              <a:rPr sz="1300" dirty="0">
                <a:latin typeface="Arial"/>
                <a:cs typeface="Arial"/>
              </a:rPr>
              <a:t>не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менее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двух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дней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6205" y="5401309"/>
            <a:ext cx="5466715" cy="636072"/>
          </a:xfrm>
          <a:prstGeom prst="rect">
            <a:avLst/>
          </a:prstGeom>
          <a:solidFill>
            <a:schemeClr val="accent5">
              <a:lumMod val="40000"/>
              <a:lumOff val="60000"/>
              <a:alpha val="19999"/>
            </a:schemeClr>
          </a:solidFill>
        </p:spPr>
        <p:txBody>
          <a:bodyPr vert="horz" wrap="square" lIns="0" tIns="3556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80"/>
              </a:spcBef>
            </a:pPr>
            <a:r>
              <a:rPr sz="1300" spc="-10" dirty="0">
                <a:solidFill>
                  <a:srgbClr val="FF0000"/>
                </a:solidFill>
                <a:latin typeface="Arial"/>
                <a:cs typeface="Arial"/>
              </a:rPr>
              <a:t>Уточнено,</a:t>
            </a:r>
            <a:r>
              <a:rPr sz="13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Arial"/>
                <a:cs typeface="Arial"/>
              </a:rPr>
              <a:t>что</a:t>
            </a: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дни</a:t>
            </a:r>
            <a:r>
              <a:rPr sz="13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Arial"/>
                <a:cs typeface="Arial"/>
              </a:rPr>
              <a:t>календарные,</a:t>
            </a: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3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норма</a:t>
            </a:r>
            <a:r>
              <a:rPr sz="13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Arial"/>
                <a:cs typeface="Arial"/>
              </a:rPr>
              <a:t>относится</a:t>
            </a:r>
            <a:r>
              <a:rPr sz="13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только</a:t>
            </a:r>
            <a:r>
              <a:rPr sz="13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основным</a:t>
            </a:r>
            <a:r>
              <a:rPr sz="13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0000"/>
                </a:solidFill>
                <a:latin typeface="Arial"/>
                <a:cs typeface="Arial"/>
              </a:rPr>
              <a:t>дням</a:t>
            </a:r>
            <a:r>
              <a:rPr sz="13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Arial"/>
                <a:cs typeface="Arial"/>
              </a:rPr>
              <a:t>периодов</a:t>
            </a: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86880"/>
            <a:ext cx="2533650" cy="511809"/>
            <a:chOff x="265175" y="86880"/>
            <a:chExt cx="2533650" cy="511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176" y="219268"/>
              <a:ext cx="200356" cy="187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402277"/>
              <a:ext cx="2396490" cy="55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95" y="86880"/>
              <a:ext cx="220903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0571" y="86880"/>
              <a:ext cx="381762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6771" y="86880"/>
              <a:ext cx="432054" cy="5112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8267" y="143636"/>
            <a:ext cx="2392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V.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Проведение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ГИА-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523" y="5301208"/>
            <a:ext cx="5401056" cy="108051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8759" y="5528868"/>
            <a:ext cx="49498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95"/>
              </a:spcBef>
              <a:buChar char="•"/>
              <a:tabLst>
                <a:tab pos="140335" algn="l"/>
              </a:tabLst>
            </a:pPr>
            <a:r>
              <a:rPr sz="1600" spc="-10" dirty="0">
                <a:latin typeface="Arial"/>
                <a:cs typeface="Arial"/>
              </a:rPr>
              <a:t>металлоискателями</a:t>
            </a:r>
            <a:endParaRPr sz="16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Char char="•"/>
              <a:tabLst>
                <a:tab pos="140335" algn="l"/>
              </a:tabLst>
            </a:pPr>
            <a:r>
              <a:rPr sz="1600" spc="-10" dirty="0">
                <a:latin typeface="Arial"/>
                <a:cs typeface="Arial"/>
              </a:rPr>
              <a:t>средствами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видеонаблюдения</a:t>
            </a:r>
            <a:endParaRPr sz="160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dirty="0">
                <a:latin typeface="Arial"/>
                <a:cs typeface="Arial"/>
              </a:rPr>
              <a:t>системами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подавления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сигналов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подвижной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связи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78230"/>
              </p:ext>
            </p:extLst>
          </p:nvPr>
        </p:nvGraphicFramePr>
        <p:xfrm>
          <a:off x="6010592" y="1324204"/>
          <a:ext cx="2880360" cy="5152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</a:tblGrid>
              <a:tr h="686131">
                <a:tc>
                  <a:txBody>
                    <a:bodyPr/>
                    <a:lstStyle/>
                    <a:p>
                      <a:pPr marL="363855" marR="356235" indent="2286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места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расположения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ППЭ: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175">
                      <a:solidFill>
                        <a:srgbClr val="4AACC5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904996">
                <a:tc>
                  <a:txBody>
                    <a:bodyPr/>
                    <a:lstStyle/>
                    <a:p>
                      <a:pPr marL="177800" indent="-85725">
                        <a:lnSpc>
                          <a:spcPct val="100000"/>
                        </a:lnSpc>
                        <a:spcBef>
                          <a:spcPts val="334"/>
                        </a:spcBef>
                        <a:buChar char="•"/>
                        <a:tabLst>
                          <a:tab pos="17780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общая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численность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участников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экзамена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77800" indent="-85725">
                        <a:lnSpc>
                          <a:spcPct val="100000"/>
                        </a:lnSpc>
                        <a:buChar char="•"/>
                        <a:tabLst>
                          <a:tab pos="17780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территориальная</a:t>
                      </a:r>
                      <a:r>
                        <a:rPr sz="11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доступность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77800" indent="-85725">
                        <a:lnSpc>
                          <a:spcPct val="100000"/>
                        </a:lnSpc>
                        <a:buChar char="•"/>
                        <a:tabLst>
                          <a:tab pos="17780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вместимость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аудиторного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фонда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3175">
                      <a:solidFill>
                        <a:srgbClr val="4AACC5"/>
                      </a:solidFill>
                      <a:prstDash val="solid"/>
                    </a:lnL>
                    <a:lnR w="3175">
                      <a:solidFill>
                        <a:srgbClr val="4AACC5"/>
                      </a:solidFill>
                      <a:prstDash val="solid"/>
                    </a:lnR>
                    <a:lnT w="3175">
                      <a:solidFill>
                        <a:srgbClr val="4AACC5"/>
                      </a:solidFill>
                      <a:prstDash val="solid"/>
                    </a:lnT>
                  </a:tcPr>
                </a:tc>
              </a:tr>
              <a:tr h="1029953">
                <a:tc>
                  <a:txBody>
                    <a:bodyPr/>
                    <a:lstStyle/>
                    <a:p>
                      <a:pPr marL="351790" marR="342900" algn="ctr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Места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хранения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личных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вещей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209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входа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ППЭ: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3175">
                      <a:solidFill>
                        <a:srgbClr val="4AACC5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2531716">
                <a:tc>
                  <a:txBody>
                    <a:bodyPr/>
                    <a:lstStyle/>
                    <a:p>
                      <a:pPr marL="189230" indent="-97155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18923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экзаменов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89230" indent="-9715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892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организаторов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89230" indent="-97155">
                        <a:lnSpc>
                          <a:spcPct val="100000"/>
                        </a:lnSpc>
                        <a:buChar char="•"/>
                        <a:tabLst>
                          <a:tab pos="1892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медицинских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работников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89230" indent="-97155">
                        <a:lnSpc>
                          <a:spcPct val="100000"/>
                        </a:lnSpc>
                        <a:buChar char="•"/>
                        <a:tabLst>
                          <a:tab pos="1892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экзаменаторов-собеседников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89230" indent="-97155">
                        <a:lnSpc>
                          <a:spcPct val="100000"/>
                        </a:lnSpc>
                        <a:buChar char="•"/>
                        <a:tabLst>
                          <a:tab pos="1892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ассистентов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 marR="271780" indent="97155">
                        <a:lnSpc>
                          <a:spcPct val="100000"/>
                        </a:lnSpc>
                        <a:buChar char="•"/>
                        <a:tabLst>
                          <a:tab pos="1892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аккредитованных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представителей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СМИ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 marR="544830" indent="-13970">
                        <a:lnSpc>
                          <a:spcPct val="100000"/>
                        </a:lnSpc>
                        <a:buClr>
                          <a:srgbClr val="000000"/>
                        </a:buClr>
                        <a:buChar char="•"/>
                        <a:tabLst>
                          <a:tab pos="144780" algn="l"/>
                        </a:tabLst>
                      </a:pPr>
                      <a:r>
                        <a:rPr sz="12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	специалистов</a:t>
                      </a:r>
                      <a:r>
                        <a:rPr sz="1200" spc="-5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spc="-3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проведению </a:t>
                      </a:r>
                      <a:r>
                        <a:rPr sz="12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инструктажа</a:t>
                      </a:r>
                      <a:r>
                        <a:rPr sz="1200" spc="-4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1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обеспечению</a:t>
                      </a:r>
                      <a:r>
                        <a:rPr sz="1200" spc="-45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ЛР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•экспертов,</a:t>
                      </a:r>
                      <a:r>
                        <a:rPr sz="1200" spc="-75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оценивающих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выполнение</a:t>
                      </a:r>
                      <a:r>
                        <a:rPr sz="1200" spc="-7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ЛР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175">
                      <a:solidFill>
                        <a:srgbClr val="4AACC5"/>
                      </a:solidFill>
                      <a:prstDash val="solid"/>
                    </a:lnL>
                    <a:lnR w="3175">
                      <a:solidFill>
                        <a:srgbClr val="4AACC5"/>
                      </a:solidFill>
                      <a:prstDash val="solid"/>
                    </a:lnR>
                    <a:lnT w="3175">
                      <a:solidFill>
                        <a:srgbClr val="4AACC5"/>
                      </a:solidFill>
                      <a:prstDash val="solid"/>
                    </a:lnT>
                    <a:lnB w="3175">
                      <a:solidFill>
                        <a:srgbClr val="4AACC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251523" y="692658"/>
            <a:ext cx="8641080" cy="316865"/>
          </a:xfrm>
          <a:prstGeom prst="rect">
            <a:avLst/>
          </a:prstGeom>
          <a:solidFill>
            <a:srgbClr val="92CDDD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8519">
              <a:lnSpc>
                <a:spcPts val="2295"/>
              </a:lnSpc>
            </a:pPr>
            <a:r>
              <a:rPr sz="2000" dirty="0">
                <a:latin typeface="Carlito"/>
                <a:cs typeface="Carlito"/>
              </a:rPr>
              <a:t>ППЭ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соответствуют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требованиям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санитарного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законодательства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8823" y="4568444"/>
            <a:ext cx="5426075" cy="356870"/>
            <a:chOff x="238823" y="4568444"/>
            <a:chExt cx="5426075" cy="356870"/>
          </a:xfrm>
        </p:grpSpPr>
        <p:sp>
          <p:nvSpPr>
            <p:cNvPr id="18" name="object 18"/>
            <p:cNvSpPr/>
            <p:nvPr/>
          </p:nvSpPr>
          <p:spPr>
            <a:xfrm>
              <a:off x="245173" y="4574794"/>
              <a:ext cx="5413375" cy="344170"/>
            </a:xfrm>
            <a:custGeom>
              <a:avLst/>
              <a:gdLst/>
              <a:ahLst/>
              <a:cxnLst/>
              <a:rect l="l" t="t" r="r" b="b"/>
              <a:pathLst>
                <a:path w="5413375" h="344170">
                  <a:moveTo>
                    <a:pt x="6350" y="0"/>
                  </a:moveTo>
                  <a:lnTo>
                    <a:pt x="6350" y="343915"/>
                  </a:lnTo>
                </a:path>
                <a:path w="5413375" h="344170">
                  <a:moveTo>
                    <a:pt x="0" y="6349"/>
                  </a:moveTo>
                  <a:lnTo>
                    <a:pt x="5413311" y="63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5173" y="4912360"/>
              <a:ext cx="5413375" cy="0"/>
            </a:xfrm>
            <a:custGeom>
              <a:avLst/>
              <a:gdLst/>
              <a:ahLst/>
              <a:cxnLst/>
              <a:rect l="l" t="t" r="r" b="b"/>
              <a:pathLst>
                <a:path w="5413375">
                  <a:moveTo>
                    <a:pt x="0" y="0"/>
                  </a:moveTo>
                  <a:lnTo>
                    <a:pt x="54133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1459" y="4563236"/>
            <a:ext cx="540702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Здание,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где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расположен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ППЭ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40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решению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ОИВ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ППЭ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оборудуются: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831" y="1185672"/>
            <a:ext cx="5544312" cy="339547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010400" y="35064"/>
            <a:ext cx="1935480" cy="591820"/>
            <a:chOff x="7010400" y="35064"/>
            <a:chExt cx="1935480" cy="5918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5233" y="66924"/>
              <a:ext cx="1822764" cy="44221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0400" y="35064"/>
              <a:ext cx="1935479" cy="5912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3364" y="85344"/>
              <a:ext cx="1751076" cy="3703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1548" y="56400"/>
              <a:ext cx="1221486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7472" y="56400"/>
              <a:ext cx="939546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103364" y="85343"/>
            <a:ext cx="1751330" cy="37084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u="none" dirty="0"/>
              <a:t>Пункты</a:t>
            </a:r>
            <a:r>
              <a:rPr u="none" spc="-15" dirty="0"/>
              <a:t> </a:t>
            </a:r>
            <a:r>
              <a:rPr u="none" dirty="0"/>
              <a:t>53,</a:t>
            </a:r>
            <a:r>
              <a:rPr u="none" spc="-55" dirty="0"/>
              <a:t> </a:t>
            </a:r>
            <a:r>
              <a:rPr u="none" spc="-25" dirty="0"/>
              <a:t>54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102120"/>
            <a:ext cx="2337435" cy="511809"/>
            <a:chOff x="234695" y="102120"/>
            <a:chExt cx="2337435" cy="511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625" y="234508"/>
              <a:ext cx="172831" cy="187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417517"/>
              <a:ext cx="2193798" cy="55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" y="102120"/>
              <a:ext cx="433565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711" y="102120"/>
              <a:ext cx="2209038" cy="51128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4188" y="158572"/>
            <a:ext cx="2194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V.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Проведение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5788" y="662952"/>
            <a:ext cx="5114290" cy="511809"/>
            <a:chOff x="345788" y="662952"/>
            <a:chExt cx="5114290" cy="51180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788" y="795340"/>
              <a:ext cx="3123845" cy="2191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2423" y="662952"/>
              <a:ext cx="2067305" cy="5112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0200" y="719709"/>
            <a:ext cx="498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Участники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медицинскими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ограничениями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10171" y="35064"/>
            <a:ext cx="2433955" cy="591820"/>
            <a:chOff x="6710171" y="35064"/>
            <a:chExt cx="2433955" cy="59182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6553" y="66924"/>
              <a:ext cx="2348495" cy="4422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0171" y="35064"/>
              <a:ext cx="2433828" cy="591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4659" y="85344"/>
              <a:ext cx="2276855" cy="3703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1319" y="56400"/>
              <a:ext cx="1221485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67243" y="56400"/>
              <a:ext cx="558546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0227" y="56400"/>
              <a:ext cx="381761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96427" y="56400"/>
              <a:ext cx="1131570" cy="51128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804659" y="85343"/>
            <a:ext cx="2277110" cy="37084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Пункты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49-</a:t>
            </a:r>
            <a:r>
              <a:rPr sz="1800" b="1" dirty="0">
                <a:latin typeface="Arial"/>
                <a:cs typeface="Arial"/>
              </a:rPr>
              <a:t>51,6,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27015" y="2933636"/>
            <a:ext cx="436816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Arial"/>
                <a:cs typeface="Arial"/>
              </a:rPr>
              <a:t>ОИВ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направляет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информацию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ППЭ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27016" y="3334874"/>
            <a:ext cx="4368165" cy="47256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54305" indent="-69850">
              <a:lnSpc>
                <a:spcPct val="100000"/>
              </a:lnSpc>
              <a:spcBef>
                <a:spcPts val="325"/>
              </a:spcBef>
              <a:buSzPct val="92857"/>
              <a:buChar char="•"/>
              <a:tabLst>
                <a:tab pos="154305" algn="l"/>
              </a:tabLst>
            </a:pPr>
            <a:r>
              <a:rPr sz="1400" dirty="0">
                <a:latin typeface="Arial"/>
                <a:cs typeface="Arial"/>
              </a:rPr>
              <a:t>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количестве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участников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ОВЗ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инвалидностью</a:t>
            </a:r>
            <a:endParaRPr sz="14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необходимости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создания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им</a:t>
            </a:r>
            <a:r>
              <a:rPr sz="1400" spc="-10" dirty="0">
                <a:latin typeface="Arial"/>
                <a:cs typeface="Arial"/>
              </a:rPr>
              <a:t> условий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52512" y="3553693"/>
            <a:ext cx="3227832" cy="50749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2331087" y="3953840"/>
            <a:ext cx="4368165" cy="28789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Arial"/>
                <a:cs typeface="Arial"/>
              </a:rPr>
              <a:t>не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позднее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р</a:t>
            </a:r>
            <a:r>
              <a:rPr lang="ru-RU" sz="1600" dirty="0" err="1" smtClean="0">
                <a:latin typeface="Arial"/>
                <a:cs typeface="Arial"/>
              </a:rPr>
              <a:t>абочих</a:t>
            </a:r>
            <a:r>
              <a:rPr lang="ru-RU" sz="1600" dirty="0" smtClean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д</a:t>
            </a:r>
            <a:r>
              <a:rPr lang="ru-RU" sz="1600" dirty="0" smtClean="0">
                <a:latin typeface="Arial"/>
                <a:cs typeface="Arial"/>
              </a:rPr>
              <a:t>ней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экзамена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02281" y="1086599"/>
            <a:ext cx="4372610" cy="3689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Экзамен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дому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02281" y="1513514"/>
            <a:ext cx="1750060" cy="739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32740" marR="321945" indent="38100" algn="just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Заключение медицинской организации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26075" y="1513514"/>
            <a:ext cx="1768584" cy="725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21665" marR="259715" indent="-352425">
              <a:lnSpc>
                <a:spcPct val="100000"/>
              </a:lnSpc>
              <a:spcBef>
                <a:spcPts val="315"/>
              </a:spcBef>
            </a:pPr>
            <a:r>
              <a:rPr sz="1400" spc="-10" dirty="0" err="1">
                <a:latin typeface="Arial"/>
                <a:cs typeface="Arial"/>
              </a:rPr>
              <a:t>Рекомендации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 smtClean="0">
                <a:latin typeface="Arial"/>
                <a:cs typeface="Arial"/>
              </a:rPr>
              <a:t>ПМПК</a:t>
            </a:r>
            <a:endParaRPr lang="ru-RU" sz="1400" spc="-20" dirty="0" smtClean="0">
              <a:latin typeface="Arial"/>
              <a:cs typeface="Arial"/>
            </a:endParaRPr>
          </a:p>
          <a:p>
            <a:pPr marL="621665" marR="259715" indent="-352425">
              <a:lnSpc>
                <a:spcPct val="100000"/>
              </a:lnSpc>
              <a:spcBef>
                <a:spcPts val="315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89" name="object 8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2711" y="4241739"/>
            <a:ext cx="7540197" cy="2161031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1066800" y="4303749"/>
            <a:ext cx="6929627" cy="176394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АССИСТЕНТЫ:</a:t>
            </a:r>
            <a:endParaRPr sz="1400" dirty="0">
              <a:latin typeface="Arial"/>
              <a:cs typeface="Arial"/>
            </a:endParaRPr>
          </a:p>
          <a:p>
            <a:pPr marL="203200" indent="-110489">
              <a:lnSpc>
                <a:spcPct val="100000"/>
              </a:lnSpc>
              <a:spcBef>
                <a:spcPts val="5"/>
              </a:spcBef>
              <a:buChar char="•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техническая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помощь</a:t>
            </a:r>
            <a:endParaRPr sz="1400" dirty="0">
              <a:latin typeface="Arial"/>
              <a:cs typeface="Arial"/>
            </a:endParaRPr>
          </a:p>
          <a:p>
            <a:pPr marL="203200" indent="-110489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помощь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передвижении</a:t>
            </a:r>
            <a:endParaRPr sz="1400" dirty="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ориентировании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ППЭ</a:t>
            </a:r>
            <a:endParaRPr sz="1400" dirty="0">
              <a:latin typeface="Arial"/>
              <a:cs typeface="Arial"/>
            </a:endParaRPr>
          </a:p>
          <a:p>
            <a:pPr marL="203200" indent="-110489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помощь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занятии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рабочего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места</a:t>
            </a:r>
            <a:endParaRPr sz="1400" dirty="0">
              <a:latin typeface="Arial"/>
              <a:cs typeface="Arial"/>
            </a:endParaRPr>
          </a:p>
          <a:p>
            <a:pPr marL="203200" indent="-110489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помощь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чтении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заданий</a:t>
            </a:r>
            <a:endParaRPr sz="1400" dirty="0">
              <a:latin typeface="Arial"/>
              <a:cs typeface="Arial"/>
            </a:endParaRPr>
          </a:p>
          <a:p>
            <a:pPr marL="191770" marR="561975" indent="-99695">
              <a:lnSpc>
                <a:spcPct val="100000"/>
              </a:lnSpc>
              <a:buFont typeface="Arial"/>
              <a:buChar char="•"/>
              <a:tabLst>
                <a:tab pos="191770" algn="l"/>
                <a:tab pos="202565" algn="l"/>
              </a:tabLst>
            </a:pP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помощь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заполнении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регистрационных </a:t>
            </a:r>
            <a:r>
              <a:rPr sz="1400" b="1" dirty="0">
                <a:latin typeface="Arial"/>
                <a:cs typeface="Arial"/>
              </a:rPr>
              <a:t>полей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бланков</a:t>
            </a:r>
            <a:endParaRPr sz="1400" dirty="0">
              <a:latin typeface="Arial"/>
              <a:cs typeface="Arial"/>
            </a:endParaRPr>
          </a:p>
          <a:p>
            <a:pPr marL="203200" indent="-110489">
              <a:lnSpc>
                <a:spcPct val="100000"/>
              </a:lnSpc>
              <a:buFont typeface="Arial"/>
              <a:buChar char="•"/>
              <a:tabLst>
                <a:tab pos="203200" algn="l"/>
              </a:tabLst>
            </a:pPr>
            <a:r>
              <a:rPr sz="1400" b="1" dirty="0">
                <a:latin typeface="Arial"/>
                <a:cs typeface="Arial"/>
              </a:rPr>
              <a:t>помощь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переносе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ответов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бланки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4" name="Заголовок 93"/>
          <p:cNvSpPr>
            <a:spLocks noGrp="1"/>
          </p:cNvSpPr>
          <p:nvPr>
            <p:ph type="title"/>
          </p:nvPr>
        </p:nvSpPr>
        <p:spPr>
          <a:xfrm>
            <a:off x="258267" y="144017"/>
            <a:ext cx="5938316" cy="469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879" y="219268"/>
            <a:ext cx="5866765" cy="653415"/>
            <a:chOff x="1706879" y="219268"/>
            <a:chExt cx="5866765" cy="65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751" y="219268"/>
              <a:ext cx="4344474" cy="232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9" y="361200"/>
              <a:ext cx="791718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035" y="361200"/>
              <a:ext cx="5380482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7689" y="143636"/>
            <a:ext cx="558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u="none" spc="-20" dirty="0"/>
              <a:t>Государственная</a:t>
            </a:r>
            <a:r>
              <a:rPr u="none" spc="-15" dirty="0"/>
              <a:t> </a:t>
            </a:r>
            <a:r>
              <a:rPr u="none" spc="-10" dirty="0"/>
              <a:t>итоговая</a:t>
            </a:r>
            <a:r>
              <a:rPr u="none" spc="-30" dirty="0"/>
              <a:t> </a:t>
            </a:r>
            <a:r>
              <a:rPr u="none" spc="-10" dirty="0"/>
              <a:t>аттестация</a:t>
            </a:r>
          </a:p>
          <a:p>
            <a:pPr algn="ctr">
              <a:lnSpc>
                <a:spcPct val="100000"/>
              </a:lnSpc>
            </a:pPr>
            <a:r>
              <a:rPr u="none" dirty="0"/>
              <a:t>для</a:t>
            </a:r>
            <a:r>
              <a:rPr u="none" spc="-70" dirty="0"/>
              <a:t> </a:t>
            </a:r>
            <a:r>
              <a:rPr u="none" spc="-10" dirty="0"/>
              <a:t>участников </a:t>
            </a:r>
            <a:r>
              <a:rPr u="none" dirty="0"/>
              <a:t>с</a:t>
            </a:r>
            <a:r>
              <a:rPr u="none" spc="-60" dirty="0"/>
              <a:t> </a:t>
            </a:r>
            <a:r>
              <a:rPr u="none" dirty="0"/>
              <a:t>медицинскими</a:t>
            </a:r>
            <a:r>
              <a:rPr u="none" spc="-25" dirty="0"/>
              <a:t> </a:t>
            </a:r>
            <a:r>
              <a:rPr u="none" spc="-10" dirty="0"/>
              <a:t>ограничениями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7243" y="5625490"/>
            <a:ext cx="65798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none" spc="-10" dirty="0" smtClean="0">
                <a:solidFill>
                  <a:srgbClr val="444444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145" y="1046479"/>
            <a:ext cx="8560435" cy="41569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 algn="just">
              <a:lnSpc>
                <a:spcPct val="100000"/>
              </a:lnSpc>
            </a:pPr>
            <a:r>
              <a:rPr sz="2000" b="1" dirty="0" err="1" smtClean="0">
                <a:solidFill>
                  <a:srgbClr val="444444"/>
                </a:solidFill>
                <a:latin typeface="Arial"/>
                <a:cs typeface="Arial"/>
              </a:rPr>
              <a:t>Пункт</a:t>
            </a:r>
            <a:r>
              <a:rPr sz="2000" b="1" spc="33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4444"/>
                </a:solidFill>
                <a:latin typeface="Arial"/>
                <a:cs typeface="Arial"/>
              </a:rPr>
              <a:t>13.</a:t>
            </a:r>
            <a:r>
              <a:rPr sz="2000" b="1" spc="3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444444"/>
                </a:solidFill>
                <a:latin typeface="Arial"/>
                <a:cs typeface="Arial"/>
              </a:rPr>
              <a:t>Обучающиеся</a:t>
            </a:r>
            <a:r>
              <a:rPr sz="2000" spc="35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Arial"/>
                <a:cs typeface="Arial"/>
              </a:rPr>
              <a:t>/</a:t>
            </a:r>
            <a:r>
              <a:rPr sz="2000" spc="33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экстерны</a:t>
            </a:r>
            <a:r>
              <a:rPr sz="2000" spc="3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с</a:t>
            </a:r>
            <a:r>
              <a:rPr sz="2000" spc="3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ограниченными</a:t>
            </a:r>
            <a:r>
              <a:rPr sz="2000" spc="35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возможностями</a:t>
            </a:r>
            <a:r>
              <a:rPr sz="2000" spc="3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здоровья</a:t>
            </a:r>
            <a:r>
              <a:rPr sz="2000" spc="3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44444"/>
                </a:solidFill>
                <a:latin typeface="Arial"/>
                <a:cs typeface="Arial"/>
              </a:rPr>
              <a:t>при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подаче</a:t>
            </a:r>
            <a:r>
              <a:rPr sz="2000" spc="1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заявления</a:t>
            </a:r>
            <a:r>
              <a:rPr sz="2000" spc="1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об</a:t>
            </a:r>
            <a:r>
              <a:rPr sz="2000" spc="1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участии</a:t>
            </a:r>
            <a:r>
              <a:rPr sz="2000" spc="1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в</a:t>
            </a:r>
            <a:r>
              <a:rPr sz="2000" spc="1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ГИА</a:t>
            </a:r>
            <a:r>
              <a:rPr sz="2000" spc="1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предъявляют</a:t>
            </a:r>
            <a:r>
              <a:rPr sz="2000" spc="1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4444"/>
                </a:solidFill>
                <a:latin typeface="Arial"/>
                <a:cs typeface="Arial"/>
              </a:rPr>
              <a:t>оригинал</a:t>
            </a:r>
            <a:r>
              <a:rPr sz="2000" b="1" spc="1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или</a:t>
            </a:r>
            <a:r>
              <a:rPr sz="2000" spc="1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надлежащим</a:t>
            </a:r>
            <a:r>
              <a:rPr sz="2000" spc="1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4444"/>
                </a:solidFill>
                <a:latin typeface="Arial"/>
                <a:cs typeface="Arial"/>
              </a:rPr>
              <a:t>образом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заверенную</a:t>
            </a:r>
            <a:r>
              <a:rPr sz="2000" spc="3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копию</a:t>
            </a:r>
            <a:r>
              <a:rPr sz="2000" spc="3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рекомендаций</a:t>
            </a:r>
            <a:r>
              <a:rPr sz="2000" spc="3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4444"/>
                </a:solidFill>
                <a:latin typeface="Arial"/>
                <a:cs typeface="Arial"/>
              </a:rPr>
              <a:t>психолого-</a:t>
            </a:r>
            <a:r>
              <a:rPr sz="2000" spc="-10" dirty="0">
                <a:solidFill>
                  <a:srgbClr val="444444"/>
                </a:solidFill>
                <a:latin typeface="Arial"/>
                <a:cs typeface="Arial"/>
              </a:rPr>
              <a:t>медико-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педагогической</a:t>
            </a:r>
            <a:r>
              <a:rPr sz="2000" spc="3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комиссии</a:t>
            </a:r>
            <a:r>
              <a:rPr sz="2000" spc="3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(далее</a:t>
            </a:r>
            <a:r>
              <a:rPr sz="2000" spc="3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44444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ПМПК),</a:t>
            </a:r>
            <a:r>
              <a:rPr sz="2000" spc="3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а</a:t>
            </a:r>
            <a:r>
              <a:rPr sz="2000" spc="3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обучающиеся-</a:t>
            </a:r>
            <a:r>
              <a:rPr sz="2000" spc="3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дети-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инвалиды</a:t>
            </a:r>
            <a:r>
              <a:rPr sz="2000" spc="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и</a:t>
            </a:r>
            <a:r>
              <a:rPr sz="2000" spc="3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инвалиды</a:t>
            </a:r>
            <a:r>
              <a:rPr sz="2000" spc="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(в</a:t>
            </a:r>
            <a:r>
              <a:rPr sz="200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т.ч.</a:t>
            </a:r>
            <a:r>
              <a:rPr sz="2000" spc="3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экстерны)</a:t>
            </a:r>
            <a:r>
              <a:rPr sz="200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-</a:t>
            </a:r>
            <a:r>
              <a:rPr sz="2000" spc="3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оригинал</a:t>
            </a:r>
            <a:r>
              <a:rPr sz="2000" spc="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или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заверенную</a:t>
            </a:r>
            <a:r>
              <a:rPr sz="2000" spc="3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копию</a:t>
            </a:r>
            <a:r>
              <a:rPr sz="2000" spc="2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справки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2000" spc="290" dirty="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подтверждающей</a:t>
            </a:r>
            <a:r>
              <a:rPr sz="2000" spc="295" dirty="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факт</a:t>
            </a:r>
            <a:r>
              <a:rPr sz="2000" spc="300" dirty="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установления</a:t>
            </a:r>
            <a:r>
              <a:rPr sz="2000" spc="290" dirty="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sz="2000" spc="-10" dirty="0">
                <a:solidFill>
                  <a:srgbClr val="444444"/>
                </a:solidFill>
                <a:latin typeface="Arial"/>
                <a:cs typeface="Arial"/>
              </a:rPr>
              <a:t>инвалидности,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выданной</a:t>
            </a:r>
            <a:r>
              <a:rPr sz="2000" spc="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федеральным</a:t>
            </a:r>
            <a:r>
              <a:rPr sz="2000" spc="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государственным</a:t>
            </a:r>
            <a:r>
              <a:rPr sz="2000" spc="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учреждением</a:t>
            </a:r>
            <a:r>
              <a:rPr sz="2000" spc="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4444"/>
                </a:solidFill>
                <a:latin typeface="Arial"/>
                <a:cs typeface="Arial"/>
              </a:rPr>
              <a:t>медико-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социальной</a:t>
            </a:r>
            <a:r>
              <a:rPr sz="2000" spc="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4444"/>
                </a:solidFill>
                <a:latin typeface="Arial"/>
                <a:cs typeface="Arial"/>
              </a:rPr>
              <a:t>экспертизы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(далее</a:t>
            </a:r>
            <a:r>
              <a:rPr sz="2000" spc="28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-</a:t>
            </a:r>
            <a:r>
              <a:rPr sz="2000" spc="28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справка,</a:t>
            </a:r>
            <a:r>
              <a:rPr sz="2000" spc="28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подтверждающая</a:t>
            </a:r>
            <a:r>
              <a:rPr sz="2000" spc="2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инвалидность),</a:t>
            </a:r>
            <a:r>
              <a:rPr sz="2000" spc="2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а</a:t>
            </a:r>
            <a:r>
              <a:rPr sz="2000" spc="27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также</a:t>
            </a:r>
            <a:r>
              <a:rPr sz="20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оригинал</a:t>
            </a:r>
            <a:r>
              <a:rPr sz="2000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20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заверенную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копию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рекомендаций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ПМПК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в</a:t>
            </a:r>
            <a:r>
              <a:rPr sz="2000" spc="-6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444"/>
                </a:solidFill>
                <a:latin typeface="Arial"/>
                <a:cs typeface="Arial"/>
              </a:rPr>
              <a:t>случаях,</a:t>
            </a:r>
            <a:r>
              <a:rPr sz="2000" spc="-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44444"/>
                </a:solidFill>
                <a:latin typeface="Arial"/>
                <a:cs typeface="Arial"/>
              </a:rPr>
              <a:t>установленных</a:t>
            </a:r>
            <a:r>
              <a:rPr sz="2000" spc="-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пунктом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51</a:t>
            </a:r>
            <a:r>
              <a:rPr sz="2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Порядка</a:t>
            </a:r>
            <a:r>
              <a:rPr sz="2000" u="none" spc="-10" dirty="0">
                <a:solidFill>
                  <a:srgbClr val="444444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000" dirty="0">
              <a:latin typeface="Arial"/>
              <a:cs typeface="Arial"/>
            </a:endParaRPr>
          </a:p>
          <a:p>
            <a:pPr marL="3968115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32904" y="45732"/>
            <a:ext cx="1911350" cy="591820"/>
            <a:chOff x="7232904" y="45732"/>
            <a:chExt cx="1911350" cy="591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7738" y="77549"/>
              <a:ext cx="1822764" cy="4407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904" y="45732"/>
              <a:ext cx="1911096" cy="591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5868" y="96012"/>
              <a:ext cx="1751076" cy="368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4052" y="67068"/>
              <a:ext cx="1221486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9976" y="67068"/>
              <a:ext cx="939546" cy="51128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25868" y="96011"/>
            <a:ext cx="1751330" cy="36893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u="none" dirty="0"/>
              <a:t>Пункты</a:t>
            </a:r>
            <a:r>
              <a:rPr u="none" spc="-25" dirty="0"/>
              <a:t> </a:t>
            </a:r>
            <a:r>
              <a:rPr u="none" dirty="0"/>
              <a:t>56,</a:t>
            </a:r>
            <a:r>
              <a:rPr u="none" spc="-50" dirty="0"/>
              <a:t> </a:t>
            </a:r>
            <a:r>
              <a:rPr u="none" spc="-25" dirty="0"/>
              <a:t>58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80082" y="5525820"/>
            <a:ext cx="169163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0489">
              <a:lnSpc>
                <a:spcPct val="100000"/>
              </a:lnSpc>
              <a:spcBef>
                <a:spcPts val="100"/>
              </a:spcBef>
              <a:buChar char="•"/>
              <a:tabLst>
                <a:tab pos="123189" algn="l"/>
              </a:tabLst>
            </a:pPr>
            <a:r>
              <a:rPr sz="1400" spc="-10" dirty="0">
                <a:latin typeface="Arial"/>
                <a:cs typeface="Arial"/>
              </a:rPr>
              <a:t>руководитель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ППЭ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ct val="100000"/>
              </a:lnSpc>
              <a:spcBef>
                <a:spcPts val="5"/>
              </a:spcBef>
              <a:buChar char="•"/>
              <a:tabLst>
                <a:tab pos="122555" algn="l"/>
              </a:tabLst>
            </a:pPr>
            <a:r>
              <a:rPr sz="1400" spc="-10" dirty="0">
                <a:latin typeface="Arial"/>
                <a:cs typeface="Arial"/>
              </a:rPr>
              <a:t>организатор</a:t>
            </a:r>
            <a:endParaRPr sz="1400">
              <a:latin typeface="Arial"/>
              <a:cs typeface="Arial"/>
            </a:endParaRPr>
          </a:p>
          <a:p>
            <a:pPr marL="123189" indent="-110489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1400" dirty="0">
                <a:latin typeface="Arial"/>
                <a:cs typeface="Arial"/>
              </a:rPr>
              <a:t>член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ГЭК</a:t>
            </a:r>
            <a:endParaRPr sz="1400">
              <a:latin typeface="Arial"/>
              <a:cs typeface="Arial"/>
            </a:endParaRPr>
          </a:p>
          <a:p>
            <a:pPr marL="123189" indent="-110489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1400" spc="-10" dirty="0">
                <a:latin typeface="Arial"/>
                <a:cs typeface="Arial"/>
              </a:rPr>
              <a:t>ассистент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4046" y="5064239"/>
            <a:ext cx="8201025" cy="414655"/>
            <a:chOff x="384046" y="5064239"/>
            <a:chExt cx="8201025" cy="41465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046" y="5070080"/>
              <a:ext cx="8200647" cy="3570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911" y="5064239"/>
              <a:ext cx="8090916" cy="4145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147" y="5088636"/>
              <a:ext cx="8129016" cy="28498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2148" y="5088635"/>
            <a:ext cx="8129270" cy="285115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30"/>
              </a:spcBef>
            </a:pPr>
            <a:r>
              <a:rPr sz="1250" spc="-10" dirty="0">
                <a:latin typeface="Arial"/>
                <a:cs typeface="Arial"/>
              </a:rPr>
              <a:t>Работники</a:t>
            </a:r>
            <a:r>
              <a:rPr sz="1250" spc="-3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ППЭ,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ОН,</a:t>
            </a:r>
            <a:r>
              <a:rPr sz="1250" spc="-1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а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также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участники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экзаменов,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покинувшие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ППЭ</a:t>
            </a:r>
            <a:r>
              <a:rPr sz="1250" dirty="0">
                <a:latin typeface="Arial"/>
                <a:cs typeface="Arial"/>
              </a:rPr>
              <a:t>,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повторно</a:t>
            </a:r>
            <a:r>
              <a:rPr sz="1250" b="1" spc="-6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в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ППЭ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не</a:t>
            </a:r>
            <a:r>
              <a:rPr sz="1250" b="1" spc="-3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допускаются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7340" y="5528259"/>
            <a:ext cx="403479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они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решению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ГЭК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осуществляют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функции</a:t>
            </a:r>
            <a:endParaRPr sz="1400">
              <a:latin typeface="Arial"/>
              <a:cs typeface="Arial"/>
            </a:endParaRPr>
          </a:p>
          <a:p>
            <a:pPr marL="123189" indent="-110489">
              <a:lnSpc>
                <a:spcPct val="100000"/>
              </a:lnSpc>
              <a:spcBef>
                <a:spcPts val="5"/>
              </a:spcBef>
              <a:buChar char="•"/>
              <a:tabLst>
                <a:tab pos="123189" algn="l"/>
              </a:tabLst>
            </a:pPr>
            <a:r>
              <a:rPr sz="1400" spc="-10" dirty="0">
                <a:latin typeface="Arial"/>
                <a:cs typeface="Arial"/>
              </a:rPr>
              <a:t>технического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специалиста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ct val="100000"/>
              </a:lnSpc>
              <a:buChar char="•"/>
              <a:tabLst>
                <a:tab pos="122555" algn="l"/>
              </a:tabLst>
            </a:pPr>
            <a:r>
              <a:rPr sz="1400" spc="-10" dirty="0">
                <a:latin typeface="Arial"/>
                <a:cs typeface="Arial"/>
              </a:rPr>
              <a:t>экзаменатора-собеседника</a:t>
            </a:r>
            <a:endParaRPr sz="1400">
              <a:latin typeface="Arial"/>
              <a:cs typeface="Arial"/>
            </a:endParaRPr>
          </a:p>
          <a:p>
            <a:pPr marL="123189" indent="-110489">
              <a:lnSpc>
                <a:spcPts val="1660"/>
              </a:lnSpc>
              <a:buChar char="•"/>
              <a:tabLst>
                <a:tab pos="123189" algn="l"/>
              </a:tabLst>
            </a:pPr>
            <a:r>
              <a:rPr sz="1400" dirty="0">
                <a:latin typeface="Arial"/>
                <a:cs typeface="Arial"/>
              </a:rPr>
              <a:t>специалиста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инструктажу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ЛР</a:t>
            </a:r>
            <a:endParaRPr sz="1400">
              <a:latin typeface="Arial"/>
              <a:cs typeface="Arial"/>
            </a:endParaRPr>
          </a:p>
          <a:p>
            <a:pPr marL="123189" indent="-110489">
              <a:lnSpc>
                <a:spcPts val="1660"/>
              </a:lnSpc>
              <a:buChar char="•"/>
              <a:tabLst>
                <a:tab pos="123189" algn="l"/>
              </a:tabLst>
            </a:pPr>
            <a:r>
              <a:rPr sz="1400" dirty="0">
                <a:latin typeface="Arial"/>
                <a:cs typeface="Arial"/>
              </a:rPr>
              <a:t>эксперта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выполнению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ЛР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4904" y="5436108"/>
            <a:ext cx="1792605" cy="969822"/>
            <a:chOff x="374904" y="5436108"/>
            <a:chExt cx="1792605" cy="521334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04" y="5436108"/>
              <a:ext cx="1792224" cy="5029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476" y="5475732"/>
              <a:ext cx="1350264" cy="4815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148" y="5463540"/>
              <a:ext cx="1702308" cy="41300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2148" y="5463540"/>
              <a:ext cx="1702435" cy="413384"/>
            </a:xfrm>
            <a:custGeom>
              <a:avLst/>
              <a:gdLst/>
              <a:ahLst/>
              <a:cxnLst/>
              <a:rect l="l" t="t" r="r" b="b"/>
              <a:pathLst>
                <a:path w="1702435" h="413385">
                  <a:moveTo>
                    <a:pt x="0" y="0"/>
                  </a:moveTo>
                  <a:lnTo>
                    <a:pt x="1270253" y="0"/>
                  </a:lnTo>
                  <a:lnTo>
                    <a:pt x="1270253" y="128333"/>
                  </a:lnTo>
                  <a:lnTo>
                    <a:pt x="1439799" y="128333"/>
                  </a:lnTo>
                  <a:lnTo>
                    <a:pt x="1439799" y="17653"/>
                  </a:lnTo>
                  <a:lnTo>
                    <a:pt x="1702308" y="206502"/>
                  </a:lnTo>
                  <a:lnTo>
                    <a:pt x="1439799" y="395312"/>
                  </a:lnTo>
                  <a:lnTo>
                    <a:pt x="1439799" y="284657"/>
                  </a:lnTo>
                  <a:lnTo>
                    <a:pt x="1270253" y="284657"/>
                  </a:lnTo>
                  <a:lnTo>
                    <a:pt x="1270253" y="413004"/>
                  </a:lnTo>
                  <a:lnTo>
                    <a:pt x="0" y="4130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4357" y="5531916"/>
            <a:ext cx="10680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rlito"/>
                <a:cs typeface="Carlito"/>
              </a:rPr>
              <a:t>ППЭ</a:t>
            </a:r>
            <a:r>
              <a:rPr sz="1500" spc="-1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на</a:t>
            </a:r>
            <a:r>
              <a:rPr sz="1500" spc="-20" dirty="0">
                <a:latin typeface="Carlito"/>
                <a:cs typeface="Carlito"/>
              </a:rPr>
              <a:t> дому</a:t>
            </a:r>
            <a:endParaRPr sz="1500" dirty="0">
              <a:latin typeface="Carlito"/>
              <a:cs typeface="Carlito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1231379"/>
            <a:ext cx="1896617" cy="31624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1658099"/>
            <a:ext cx="1896617" cy="31624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2084819"/>
            <a:ext cx="1896617" cy="31624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2511539"/>
            <a:ext cx="1896617" cy="31624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3883139"/>
            <a:ext cx="1896617" cy="31624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4309859"/>
            <a:ext cx="1896617" cy="31624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4791" y="4736579"/>
            <a:ext cx="1896617" cy="316242"/>
          </a:xfrm>
          <a:prstGeom prst="rect">
            <a:avLst/>
          </a:prstGeom>
        </p:spPr>
      </p:pic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613257" y="542290"/>
          <a:ext cx="7832725" cy="4445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6195"/>
                <a:gridCol w="2376170"/>
                <a:gridCol w="2880360"/>
              </a:tblGrid>
              <a:tr h="259079">
                <a:tc>
                  <a:txBody>
                    <a:bodyPr/>
                    <a:lstStyle/>
                    <a:p>
                      <a:pPr marL="6203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Специалисты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Допуск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Ограничения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Руководитель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ОО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Руководитель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подготовку,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учитель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Организаторы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подготовку,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учитель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Член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ГЭК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подготовку,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учитель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Технический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специалист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подготовку,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учитель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Сотрудники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охраны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правопорядка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полномочия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Медработники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полномочия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Ассистенты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подготовку,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учитель,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специалист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предмету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Экзаменаторы-собеседники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ППЭ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подготовку,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учитель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Специалисты</a:t>
                      </a:r>
                      <a:r>
                        <a:rPr sz="1050" b="1" spc="-1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050" b="1" spc="-3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инструктажу</a:t>
                      </a:r>
                      <a:r>
                        <a:rPr sz="1050" b="1" spc="2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ЛР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50" b="1" spc="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050" b="1" spc="-2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b="1" spc="1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ППЭ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b="1" spc="-3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подготовку</a:t>
                      </a:r>
                      <a:r>
                        <a:rPr sz="1100" spc="-1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45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учитель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Эксперты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выполнению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ЛР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Паспорт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50" b="1" spc="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распределение</a:t>
                      </a:r>
                      <a:r>
                        <a:rPr sz="1050" b="1" spc="-2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b="1" spc="1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ППЭ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Прошел</a:t>
                      </a:r>
                      <a:r>
                        <a:rPr sz="1100" b="1" spc="-3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подготовку</a:t>
                      </a:r>
                      <a:r>
                        <a:rPr sz="1100" spc="-1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близкий</a:t>
                      </a:r>
                      <a:r>
                        <a:rPr sz="1100" b="1" spc="-5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родственник</a:t>
                      </a:r>
                      <a:r>
                        <a:rPr sz="1100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45" dirty="0">
                          <a:solidFill>
                            <a:srgbClr val="308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b="1" spc="-3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учитель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8015" y="86880"/>
            <a:ext cx="2552065" cy="511809"/>
            <a:chOff x="128015" y="86880"/>
            <a:chExt cx="2552065" cy="511809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015" y="86880"/>
              <a:ext cx="2099310" cy="5112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176" y="402277"/>
              <a:ext cx="2277618" cy="556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21764" y="86880"/>
              <a:ext cx="758189" cy="51128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258267" y="143636"/>
            <a:ext cx="227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VI.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Проведение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86880"/>
            <a:ext cx="2414905" cy="511809"/>
            <a:chOff x="265175" y="86880"/>
            <a:chExt cx="2414905" cy="511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491" y="219268"/>
              <a:ext cx="1743340" cy="232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402277"/>
              <a:ext cx="2277618" cy="55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1764" y="86880"/>
              <a:ext cx="758189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8267" y="143636"/>
            <a:ext cx="227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VI.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Проведение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833871" y="149529"/>
            <a:ext cx="2758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  <a:tabLst>
                <a:tab pos="1489075" algn="l"/>
              </a:tabLst>
            </a:pPr>
            <a:r>
              <a:rPr sz="2700" u="none" baseline="1543" dirty="0" smtClean="0"/>
              <a:t>	</a:t>
            </a:r>
            <a:r>
              <a:rPr sz="1800" u="none" dirty="0" err="1" smtClean="0"/>
              <a:t>Пункт</a:t>
            </a:r>
            <a:r>
              <a:rPr sz="1800" u="none" spc="-65" dirty="0" smtClean="0"/>
              <a:t> </a:t>
            </a:r>
            <a:r>
              <a:rPr sz="1800" u="none" spc="-25" dirty="0" smtClean="0"/>
              <a:t>63</a:t>
            </a:r>
            <a:endParaRPr sz="1800" dirty="0"/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196" y="650721"/>
            <a:ext cx="8724931" cy="40090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51523" y="692658"/>
            <a:ext cx="8641080" cy="316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15"/>
              </a:lnSpc>
            </a:pPr>
            <a:r>
              <a:rPr sz="1800" dirty="0">
                <a:latin typeface="Arial"/>
                <a:cs typeface="Arial"/>
              </a:rPr>
              <a:t>В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день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проведения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экзамена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ППЭ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запрещается: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7137" y="1169951"/>
            <a:ext cx="8619490" cy="4234180"/>
            <a:chOff x="257137" y="1124711"/>
            <a:chExt cx="8619490" cy="423418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137" y="1124711"/>
              <a:ext cx="8619426" cy="42337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</p:pic>
        <p:sp>
          <p:nvSpPr>
            <p:cNvPr id="25" name="object 25"/>
            <p:cNvSpPr/>
            <p:nvPr/>
          </p:nvSpPr>
          <p:spPr>
            <a:xfrm>
              <a:off x="6156197" y="2998469"/>
              <a:ext cx="2649220" cy="922019"/>
            </a:xfrm>
            <a:custGeom>
              <a:avLst/>
              <a:gdLst/>
              <a:ahLst/>
              <a:cxnLst/>
              <a:rect l="l" t="t" r="r" b="b"/>
              <a:pathLst>
                <a:path w="2649220" h="922020">
                  <a:moveTo>
                    <a:pt x="2648711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2648711" y="922019"/>
                  </a:lnTo>
                  <a:lnTo>
                    <a:pt x="2648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56197" y="2998469"/>
              <a:ext cx="2649220" cy="922019"/>
            </a:xfrm>
            <a:custGeom>
              <a:avLst/>
              <a:gdLst/>
              <a:ahLst/>
              <a:cxnLst/>
              <a:rect l="l" t="t" r="r" b="b"/>
              <a:pathLst>
                <a:path w="2649220" h="922020">
                  <a:moveTo>
                    <a:pt x="0" y="922019"/>
                  </a:moveTo>
                  <a:lnTo>
                    <a:pt x="2648711" y="922019"/>
                  </a:lnTo>
                  <a:lnTo>
                    <a:pt x="2648711" y="0"/>
                  </a:lnTo>
                  <a:lnTo>
                    <a:pt x="0" y="0"/>
                  </a:lnTo>
                  <a:lnTo>
                    <a:pt x="0" y="92201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56197" y="3023108"/>
            <a:ext cx="254838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60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rlito"/>
                <a:cs typeface="Carlito"/>
              </a:rPr>
              <a:t>разрешается</a:t>
            </a:r>
            <a:r>
              <a:rPr sz="900" b="1" spc="3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использование</a:t>
            </a:r>
            <a:r>
              <a:rPr sz="900" b="1" spc="4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средств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связи,</a:t>
            </a:r>
            <a:r>
              <a:rPr sz="900" spc="50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электронно-вычислительной</a:t>
            </a:r>
            <a:r>
              <a:rPr sz="900" spc="7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техники,</a:t>
            </a:r>
            <a:r>
              <a:rPr sz="900" spc="6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фото-</a:t>
            </a:r>
            <a:r>
              <a:rPr sz="900" spc="-50" dirty="0">
                <a:latin typeface="Carlito"/>
                <a:cs typeface="Carlito"/>
              </a:rPr>
              <a:t>,</a:t>
            </a:r>
            <a:r>
              <a:rPr sz="900" spc="50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аудио-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и</a:t>
            </a:r>
            <a:r>
              <a:rPr sz="900" spc="2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видеоаппаратуры,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справочных</a:t>
            </a:r>
            <a:endParaRPr sz="900" dirty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материалов,</a:t>
            </a:r>
            <a:r>
              <a:rPr sz="900" spc="-3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письменных</a:t>
            </a:r>
            <a:r>
              <a:rPr sz="900" spc="-4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заметок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и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иных</a:t>
            </a:r>
            <a:r>
              <a:rPr sz="900" spc="-3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средств</a:t>
            </a:r>
            <a:r>
              <a:rPr sz="900" spc="50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хранения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и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передачи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информации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только</a:t>
            </a:r>
            <a:r>
              <a:rPr sz="900" b="1" spc="2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в</a:t>
            </a:r>
            <a:r>
              <a:rPr sz="900" b="1" spc="-10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связи</a:t>
            </a:r>
            <a:r>
              <a:rPr sz="900" b="1" spc="50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со</a:t>
            </a:r>
            <a:r>
              <a:rPr sz="900" b="1" spc="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служебной</a:t>
            </a:r>
            <a:r>
              <a:rPr sz="900" b="1" spc="-1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необходимостью</a:t>
            </a:r>
            <a:r>
              <a:rPr sz="900" b="1" spc="-5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в Штабе </a:t>
            </a:r>
            <a:r>
              <a:rPr sz="900" b="1" spc="-25" dirty="0">
                <a:latin typeface="Carlito"/>
                <a:cs typeface="Carlito"/>
              </a:rPr>
              <a:t>ППЭ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592311" y="1679448"/>
            <a:ext cx="307975" cy="1742439"/>
            <a:chOff x="8592311" y="1679448"/>
            <a:chExt cx="307975" cy="1742439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2311" y="1679448"/>
              <a:ext cx="307822" cy="17419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89593" y="1701546"/>
              <a:ext cx="118110" cy="1548765"/>
            </a:xfrm>
            <a:custGeom>
              <a:avLst/>
              <a:gdLst/>
              <a:ahLst/>
              <a:cxnLst/>
              <a:rect l="l" t="t" r="r" b="b"/>
              <a:pathLst>
                <a:path w="118109" h="1548764">
                  <a:moveTo>
                    <a:pt x="14097" y="1432305"/>
                  </a:moveTo>
                  <a:lnTo>
                    <a:pt x="8127" y="1435862"/>
                  </a:lnTo>
                  <a:lnTo>
                    <a:pt x="2031" y="1439417"/>
                  </a:lnTo>
                  <a:lnTo>
                    <a:pt x="0" y="1447164"/>
                  </a:lnTo>
                  <a:lnTo>
                    <a:pt x="58927" y="1548256"/>
                  </a:lnTo>
                  <a:lnTo>
                    <a:pt x="73659" y="1522983"/>
                  </a:lnTo>
                  <a:lnTo>
                    <a:pt x="46227" y="1522983"/>
                  </a:lnTo>
                  <a:lnTo>
                    <a:pt x="46227" y="1476139"/>
                  </a:lnTo>
                  <a:lnTo>
                    <a:pt x="25400" y="1440433"/>
                  </a:lnTo>
                  <a:lnTo>
                    <a:pt x="21971" y="1434338"/>
                  </a:lnTo>
                  <a:lnTo>
                    <a:pt x="14097" y="1432305"/>
                  </a:lnTo>
                  <a:close/>
                </a:path>
                <a:path w="118109" h="1548764">
                  <a:moveTo>
                    <a:pt x="46227" y="1476139"/>
                  </a:moveTo>
                  <a:lnTo>
                    <a:pt x="46227" y="1522983"/>
                  </a:lnTo>
                  <a:lnTo>
                    <a:pt x="71627" y="1522983"/>
                  </a:lnTo>
                  <a:lnTo>
                    <a:pt x="71627" y="1516633"/>
                  </a:lnTo>
                  <a:lnTo>
                    <a:pt x="48005" y="1516633"/>
                  </a:lnTo>
                  <a:lnTo>
                    <a:pt x="58927" y="1497910"/>
                  </a:lnTo>
                  <a:lnTo>
                    <a:pt x="46227" y="1476139"/>
                  </a:lnTo>
                  <a:close/>
                </a:path>
                <a:path w="118109" h="1548764">
                  <a:moveTo>
                    <a:pt x="103758" y="1432305"/>
                  </a:moveTo>
                  <a:lnTo>
                    <a:pt x="95884" y="1434338"/>
                  </a:lnTo>
                  <a:lnTo>
                    <a:pt x="92455" y="1440433"/>
                  </a:lnTo>
                  <a:lnTo>
                    <a:pt x="71627" y="1476139"/>
                  </a:lnTo>
                  <a:lnTo>
                    <a:pt x="71627" y="1522983"/>
                  </a:lnTo>
                  <a:lnTo>
                    <a:pt x="73659" y="1522983"/>
                  </a:lnTo>
                  <a:lnTo>
                    <a:pt x="117855" y="1447164"/>
                  </a:lnTo>
                  <a:lnTo>
                    <a:pt x="115824" y="1439417"/>
                  </a:lnTo>
                  <a:lnTo>
                    <a:pt x="109727" y="1435862"/>
                  </a:lnTo>
                  <a:lnTo>
                    <a:pt x="103758" y="1432305"/>
                  </a:lnTo>
                  <a:close/>
                </a:path>
                <a:path w="118109" h="1548764">
                  <a:moveTo>
                    <a:pt x="58927" y="1497910"/>
                  </a:moveTo>
                  <a:lnTo>
                    <a:pt x="48005" y="1516633"/>
                  </a:lnTo>
                  <a:lnTo>
                    <a:pt x="69850" y="1516633"/>
                  </a:lnTo>
                  <a:lnTo>
                    <a:pt x="58927" y="1497910"/>
                  </a:lnTo>
                  <a:close/>
                </a:path>
                <a:path w="118109" h="1548764">
                  <a:moveTo>
                    <a:pt x="71627" y="1476139"/>
                  </a:moveTo>
                  <a:lnTo>
                    <a:pt x="58927" y="1497910"/>
                  </a:lnTo>
                  <a:lnTo>
                    <a:pt x="69850" y="1516633"/>
                  </a:lnTo>
                  <a:lnTo>
                    <a:pt x="71627" y="1516633"/>
                  </a:lnTo>
                  <a:lnTo>
                    <a:pt x="71627" y="1476139"/>
                  </a:lnTo>
                  <a:close/>
                </a:path>
                <a:path w="118109" h="1548764">
                  <a:moveTo>
                    <a:pt x="71627" y="0"/>
                  </a:moveTo>
                  <a:lnTo>
                    <a:pt x="46227" y="0"/>
                  </a:lnTo>
                  <a:lnTo>
                    <a:pt x="46227" y="1476139"/>
                  </a:lnTo>
                  <a:lnTo>
                    <a:pt x="58927" y="1497910"/>
                  </a:lnTo>
                  <a:lnTo>
                    <a:pt x="71627" y="147613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05740" y="5486415"/>
            <a:ext cx="8735695" cy="1308100"/>
            <a:chOff x="205740" y="5486415"/>
            <a:chExt cx="8735695" cy="130810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47" y="5498582"/>
              <a:ext cx="8700525" cy="12420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740" y="5486415"/>
              <a:ext cx="8735568" cy="1307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652" y="5516879"/>
              <a:ext cx="8628888" cy="117043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63652" y="5516879"/>
            <a:ext cx="8629015" cy="1170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13589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"/>
                <a:cs typeface="Arial"/>
              </a:rPr>
              <a:t>При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выходе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из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аудитории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участники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экзаменов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оставляют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экзаменационные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материалы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черновики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рабочем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столе.</a:t>
            </a:r>
            <a:endParaRPr sz="14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Организатор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проверяет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комплектность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оставленных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участником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экзамена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экзаменационных</a:t>
            </a:r>
            <a:endParaRPr sz="14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материалов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черновиков,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фиксирует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время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выхода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указанного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участника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экзамена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из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аудитории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  <a:tabLst>
                <a:tab pos="8175625" algn="l"/>
              </a:tabLst>
            </a:pPr>
            <a:r>
              <a:rPr sz="1400" spc="-10" dirty="0">
                <a:latin typeface="Arial"/>
                <a:cs typeface="Arial"/>
              </a:rPr>
              <a:t>продолжительность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отсутствия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его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аудитории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соответствующей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ведомости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24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86880"/>
            <a:ext cx="2414905" cy="511809"/>
            <a:chOff x="265175" y="86880"/>
            <a:chExt cx="2414905" cy="511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491" y="219268"/>
              <a:ext cx="1743340" cy="232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402277"/>
              <a:ext cx="2277618" cy="55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1764" y="86880"/>
              <a:ext cx="758189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8267" y="143636"/>
            <a:ext cx="227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VI.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Проведение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132633" y="167012"/>
            <a:ext cx="2597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4780" algn="l"/>
              </a:tabLst>
            </a:pPr>
            <a:r>
              <a:rPr sz="2700" u="none" baseline="1543" dirty="0"/>
              <a:t>	</a:t>
            </a:r>
            <a:r>
              <a:rPr sz="1800" u="none" dirty="0" err="1" smtClean="0"/>
              <a:t>Пункт</a:t>
            </a:r>
            <a:r>
              <a:rPr sz="1800" u="none" spc="-65" dirty="0" smtClean="0"/>
              <a:t> </a:t>
            </a:r>
            <a:r>
              <a:rPr sz="1800" u="none" spc="-25" dirty="0"/>
              <a:t>64</a:t>
            </a:r>
            <a:endParaRPr sz="1800" dirty="0"/>
          </a:p>
        </p:txBody>
      </p:sp>
      <p:grpSp>
        <p:nvGrpSpPr>
          <p:cNvPr id="21" name="object 21"/>
          <p:cNvGrpSpPr/>
          <p:nvPr/>
        </p:nvGrpSpPr>
        <p:grpSpPr>
          <a:xfrm>
            <a:off x="172179" y="650721"/>
            <a:ext cx="4196715" cy="401320"/>
            <a:chOff x="172179" y="650721"/>
            <a:chExt cx="4196715" cy="40132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179" y="650721"/>
              <a:ext cx="4189541" cy="4009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1523" y="692746"/>
              <a:ext cx="4104640" cy="316865"/>
            </a:xfrm>
            <a:custGeom>
              <a:avLst/>
              <a:gdLst/>
              <a:ahLst/>
              <a:cxnLst/>
              <a:rect l="l" t="t" r="r" b="b"/>
              <a:pathLst>
                <a:path w="4104640" h="316865">
                  <a:moveTo>
                    <a:pt x="4104513" y="0"/>
                  </a:moveTo>
                  <a:lnTo>
                    <a:pt x="0" y="0"/>
                  </a:lnTo>
                  <a:lnTo>
                    <a:pt x="0" y="316268"/>
                  </a:lnTo>
                  <a:lnTo>
                    <a:pt x="4104513" y="316268"/>
                  </a:lnTo>
                  <a:lnTo>
                    <a:pt x="4104513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5173" y="686308"/>
              <a:ext cx="4117340" cy="329565"/>
            </a:xfrm>
            <a:custGeom>
              <a:avLst/>
              <a:gdLst/>
              <a:ahLst/>
              <a:cxnLst/>
              <a:rect l="l" t="t" r="r" b="b"/>
              <a:pathLst>
                <a:path w="4117340" h="329565">
                  <a:moveTo>
                    <a:pt x="6350" y="0"/>
                  </a:moveTo>
                  <a:lnTo>
                    <a:pt x="6350" y="329056"/>
                  </a:lnTo>
                </a:path>
                <a:path w="4117340" h="329565">
                  <a:moveTo>
                    <a:pt x="4110799" y="0"/>
                  </a:moveTo>
                  <a:lnTo>
                    <a:pt x="4110799" y="329056"/>
                  </a:lnTo>
                </a:path>
                <a:path w="4117340" h="329565">
                  <a:moveTo>
                    <a:pt x="0" y="6350"/>
                  </a:moveTo>
                  <a:lnTo>
                    <a:pt x="4117149" y="6350"/>
                  </a:lnTo>
                </a:path>
                <a:path w="4117340" h="329565">
                  <a:moveTo>
                    <a:pt x="0" y="322706"/>
                  </a:moveTo>
                  <a:lnTo>
                    <a:pt x="4117149" y="32270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9600" y="666369"/>
            <a:ext cx="266458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 err="1">
                <a:latin typeface="Carlito"/>
                <a:cs typeface="Carlito"/>
              </a:rPr>
              <a:t>Удаление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 err="1" smtClean="0">
                <a:latin typeface="Carlito"/>
                <a:cs typeface="Carlito"/>
              </a:rPr>
              <a:t>из</a:t>
            </a:r>
            <a:r>
              <a:rPr lang="ru-RU" sz="2000" dirty="0" smtClean="0">
                <a:latin typeface="Carlito"/>
                <a:cs typeface="Carlito"/>
              </a:rPr>
              <a:t> </a:t>
            </a:r>
            <a:r>
              <a:rPr sz="2000" spc="-20" dirty="0" smtClean="0">
                <a:latin typeface="Carlito"/>
                <a:cs typeface="Carlito"/>
              </a:rPr>
              <a:t>ППЭ</a:t>
            </a:r>
            <a:r>
              <a:rPr sz="2000" spc="-20" dirty="0">
                <a:latin typeface="Carlito"/>
                <a:cs typeface="Carlito"/>
              </a:rPr>
              <a:t>: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21084" y="650721"/>
            <a:ext cx="4196715" cy="401320"/>
            <a:chOff x="4421084" y="650721"/>
            <a:chExt cx="4196715" cy="40132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1084" y="650721"/>
              <a:ext cx="4188030" cy="4009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99990" y="692746"/>
              <a:ext cx="4104640" cy="316865"/>
            </a:xfrm>
            <a:custGeom>
              <a:avLst/>
              <a:gdLst/>
              <a:ahLst/>
              <a:cxnLst/>
              <a:rect l="l" t="t" r="r" b="b"/>
              <a:pathLst>
                <a:path w="4104640" h="316865">
                  <a:moveTo>
                    <a:pt x="4104513" y="0"/>
                  </a:moveTo>
                  <a:lnTo>
                    <a:pt x="0" y="0"/>
                  </a:lnTo>
                  <a:lnTo>
                    <a:pt x="0" y="316268"/>
                  </a:lnTo>
                  <a:lnTo>
                    <a:pt x="4104513" y="316268"/>
                  </a:lnTo>
                  <a:lnTo>
                    <a:pt x="4104513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3640" y="686308"/>
              <a:ext cx="4117340" cy="329565"/>
            </a:xfrm>
            <a:custGeom>
              <a:avLst/>
              <a:gdLst/>
              <a:ahLst/>
              <a:cxnLst/>
              <a:rect l="l" t="t" r="r" b="b"/>
              <a:pathLst>
                <a:path w="4117340" h="329565">
                  <a:moveTo>
                    <a:pt x="6350" y="0"/>
                  </a:moveTo>
                  <a:lnTo>
                    <a:pt x="6350" y="329056"/>
                  </a:lnTo>
                </a:path>
                <a:path w="4117340" h="329565">
                  <a:moveTo>
                    <a:pt x="4110863" y="0"/>
                  </a:moveTo>
                  <a:lnTo>
                    <a:pt x="4110863" y="329056"/>
                  </a:lnTo>
                </a:path>
                <a:path w="4117340" h="329565">
                  <a:moveTo>
                    <a:pt x="0" y="6350"/>
                  </a:moveTo>
                  <a:lnTo>
                    <a:pt x="4117213" y="6350"/>
                  </a:lnTo>
                </a:path>
                <a:path w="4117340" h="329565">
                  <a:moveTo>
                    <a:pt x="0" y="322706"/>
                  </a:moveTo>
                  <a:lnTo>
                    <a:pt x="4117213" y="32270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57344" y="692746"/>
            <a:ext cx="364845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Carlito"/>
                <a:cs typeface="Carlito"/>
              </a:rPr>
              <a:t>Досрочное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rlito"/>
                <a:cs typeface="Carlito"/>
              </a:rPr>
              <a:t>завершение</a:t>
            </a:r>
            <a:r>
              <a:rPr sz="2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rlito"/>
                <a:cs typeface="Carlito"/>
              </a:rPr>
              <a:t>: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57344" y="4191012"/>
            <a:ext cx="4002404" cy="1094740"/>
            <a:chOff x="4657344" y="4191012"/>
            <a:chExt cx="4002404" cy="109474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8012" y="4194035"/>
              <a:ext cx="3979164" cy="10439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7344" y="4191012"/>
              <a:ext cx="4002024" cy="1094219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5255" y="4221479"/>
            <a:ext cx="3889248" cy="954024"/>
          </a:xfrm>
          <a:prstGeom prst="rect">
            <a:avLst/>
          </a:prstGeom>
        </p:spPr>
      </p:pic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49834"/>
              </p:ext>
            </p:extLst>
          </p:nvPr>
        </p:nvGraphicFramePr>
        <p:xfrm>
          <a:off x="311150" y="4208779"/>
          <a:ext cx="8281670" cy="1819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1660"/>
                <a:gridCol w="3890010"/>
              </a:tblGrid>
              <a:tr h="744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Акт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досрочном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завершении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экзамена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объективным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причинам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является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основанием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повторного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допуска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такого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участника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сдаче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экзамена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597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Акты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составляются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двух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экземплярах: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61290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16129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участника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•для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передачи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(в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тот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же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день)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ГЭК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последующей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передачей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РЦОИ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6" name="object 36"/>
          <p:cNvGrpSpPr/>
          <p:nvPr/>
        </p:nvGrpSpPr>
        <p:grpSpPr>
          <a:xfrm>
            <a:off x="216408" y="966217"/>
            <a:ext cx="4124325" cy="2976562"/>
            <a:chOff x="216408" y="966216"/>
            <a:chExt cx="4124325" cy="3173095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9268" y="966216"/>
              <a:ext cx="3979164" cy="31729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408" y="1688592"/>
              <a:ext cx="4123944" cy="210464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86512" y="993648"/>
              <a:ext cx="3889375" cy="3083560"/>
            </a:xfrm>
            <a:custGeom>
              <a:avLst/>
              <a:gdLst/>
              <a:ahLst/>
              <a:cxnLst/>
              <a:rect l="l" t="t" r="r" b="b"/>
              <a:pathLst>
                <a:path w="3889375" h="3083560">
                  <a:moveTo>
                    <a:pt x="1944624" y="0"/>
                  </a:moveTo>
                  <a:lnTo>
                    <a:pt x="1325372" y="516889"/>
                  </a:lnTo>
                  <a:lnTo>
                    <a:pt x="1675764" y="516889"/>
                  </a:lnTo>
                  <a:lnTo>
                    <a:pt x="1675764" y="729106"/>
                  </a:lnTo>
                  <a:lnTo>
                    <a:pt x="0" y="729106"/>
                  </a:lnTo>
                  <a:lnTo>
                    <a:pt x="0" y="3083052"/>
                  </a:lnTo>
                  <a:lnTo>
                    <a:pt x="3889248" y="3083052"/>
                  </a:lnTo>
                  <a:lnTo>
                    <a:pt x="3889248" y="729106"/>
                  </a:lnTo>
                  <a:lnTo>
                    <a:pt x="2213483" y="729106"/>
                  </a:lnTo>
                  <a:lnTo>
                    <a:pt x="2213483" y="516889"/>
                  </a:lnTo>
                  <a:lnTo>
                    <a:pt x="2563876" y="516889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6512" y="993648"/>
              <a:ext cx="3889375" cy="3083560"/>
            </a:xfrm>
            <a:custGeom>
              <a:avLst/>
              <a:gdLst/>
              <a:ahLst/>
              <a:cxnLst/>
              <a:rect l="l" t="t" r="r" b="b"/>
              <a:pathLst>
                <a:path w="3889375" h="3083560">
                  <a:moveTo>
                    <a:pt x="0" y="729106"/>
                  </a:moveTo>
                  <a:lnTo>
                    <a:pt x="1675764" y="729106"/>
                  </a:lnTo>
                  <a:lnTo>
                    <a:pt x="1675764" y="516889"/>
                  </a:lnTo>
                  <a:lnTo>
                    <a:pt x="1325372" y="516889"/>
                  </a:lnTo>
                  <a:lnTo>
                    <a:pt x="1944624" y="0"/>
                  </a:lnTo>
                  <a:lnTo>
                    <a:pt x="2563876" y="516889"/>
                  </a:lnTo>
                  <a:lnTo>
                    <a:pt x="2213483" y="516889"/>
                  </a:lnTo>
                  <a:lnTo>
                    <a:pt x="2213483" y="729106"/>
                  </a:lnTo>
                  <a:lnTo>
                    <a:pt x="3889248" y="729106"/>
                  </a:lnTo>
                  <a:lnTo>
                    <a:pt x="3889248" y="3083052"/>
                  </a:lnTo>
                  <a:lnTo>
                    <a:pt x="0" y="3083052"/>
                  </a:lnTo>
                  <a:lnTo>
                    <a:pt x="0" y="7291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5124" y="1933968"/>
              <a:ext cx="372618" cy="4289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50947" y="1933968"/>
              <a:ext cx="625601" cy="4289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3387" y="1933968"/>
              <a:ext cx="689610" cy="4289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4575" y="3076968"/>
              <a:ext cx="988313" cy="42899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556" y="3305568"/>
              <a:ext cx="1503426" cy="42899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7819" y="3305568"/>
              <a:ext cx="1975866" cy="428993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65861" y="1751838"/>
            <a:ext cx="3786504" cy="20903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30175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Причина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–</a:t>
            </a:r>
            <a:endParaRPr sz="1500" dirty="0">
              <a:latin typeface="Arial"/>
              <a:cs typeface="Arial"/>
            </a:endParaRPr>
          </a:p>
          <a:p>
            <a:pPr marL="852169">
              <a:lnSpc>
                <a:spcPct val="100000"/>
              </a:lnSpc>
            </a:pPr>
            <a:r>
              <a:rPr sz="1500" dirty="0" err="1">
                <a:latin typeface="Arial"/>
                <a:cs typeface="Arial"/>
              </a:rPr>
              <a:t>нарушение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4AACC5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4AACC5"/>
                </a:solidFill>
                <a:latin typeface="Arial"/>
                <a:cs typeface="Arial"/>
              </a:rPr>
              <a:t>.</a:t>
            </a:r>
            <a:r>
              <a:rPr sz="1500" b="1" spc="-30" dirty="0">
                <a:solidFill>
                  <a:srgbClr val="4AACC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4AACC5"/>
                </a:solidFill>
                <a:latin typeface="Arial"/>
                <a:cs typeface="Arial"/>
              </a:rPr>
              <a:t>63</a:t>
            </a:r>
            <a:r>
              <a:rPr sz="1500" b="1" spc="-10" dirty="0">
                <a:solidFill>
                  <a:srgbClr val="4AACC5"/>
                </a:solidFill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Порядка;</a:t>
            </a:r>
            <a:endParaRPr sz="1500" dirty="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spc="-25" dirty="0">
                <a:latin typeface="Arial"/>
                <a:cs typeface="Arial"/>
              </a:rPr>
              <a:t>Удаляет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член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ГЭК;</a:t>
            </a:r>
            <a:endParaRPr sz="1500" dirty="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spc="-10" dirty="0">
                <a:latin typeface="Arial"/>
                <a:cs typeface="Arial"/>
              </a:rPr>
              <a:t>Составляется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акт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экземплярах</a:t>
            </a:r>
            <a:endParaRPr sz="1500" dirty="0">
              <a:latin typeface="Arial"/>
              <a:cs typeface="Arial"/>
            </a:endParaRPr>
          </a:p>
          <a:p>
            <a:pPr marL="12700" marR="2387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Штабе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ППЭ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присутствии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члена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ГЭК, </a:t>
            </a:r>
            <a:r>
              <a:rPr sz="1500" spc="-10" dirty="0">
                <a:latin typeface="Arial"/>
                <a:cs typeface="Arial"/>
              </a:rPr>
              <a:t>руководителя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ППЭ,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организатора,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ОН;</a:t>
            </a:r>
            <a:endParaRPr sz="1500" dirty="0">
              <a:latin typeface="Arial"/>
              <a:cs typeface="Arial"/>
            </a:endParaRPr>
          </a:p>
          <a:p>
            <a:pPr marL="12700" marR="255270" indent="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spc="-10" dirty="0">
                <a:latin typeface="Arial"/>
                <a:cs typeface="Arial"/>
              </a:rPr>
              <a:t>Организатор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ставит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 err="1" smtClean="0">
                <a:latin typeface="Arial"/>
                <a:cs typeface="Arial"/>
              </a:rPr>
              <a:t>отметк</a:t>
            </a:r>
            <a:r>
              <a:rPr lang="ru-RU" sz="1500" spc="-10" dirty="0" smtClean="0">
                <a:latin typeface="Arial"/>
                <a:cs typeface="Arial"/>
              </a:rPr>
              <a:t>у</a:t>
            </a:r>
            <a:r>
              <a:rPr sz="1500" spc="-40" dirty="0" smtClean="0">
                <a:latin typeface="Arial"/>
                <a:cs typeface="Arial"/>
              </a:rPr>
              <a:t> </a:t>
            </a:r>
            <a:r>
              <a:rPr sz="1500" dirty="0" smtClean="0">
                <a:latin typeface="Arial"/>
                <a:cs typeface="Arial"/>
              </a:rPr>
              <a:t>в</a:t>
            </a:r>
            <a:r>
              <a:rPr lang="ru-RU" sz="1500" dirty="0" smtClean="0">
                <a:latin typeface="Arial"/>
                <a:cs typeface="Arial"/>
              </a:rPr>
              <a:t> бланке участника</a:t>
            </a:r>
          </a:p>
          <a:p>
            <a:pPr marL="12700" marR="255270" indent="117475">
              <a:lnSpc>
                <a:spcPct val="100000"/>
              </a:lnSpc>
              <a:buChar char="•"/>
              <a:tabLst>
                <a:tab pos="130175" algn="l"/>
              </a:tabLst>
            </a:pPr>
            <a:endParaRPr sz="15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795520" y="1051625"/>
            <a:ext cx="4119879" cy="2953256"/>
            <a:chOff x="4645152" y="966216"/>
            <a:chExt cx="4119879" cy="3173095"/>
          </a:xfrm>
          <a:solidFill>
            <a:schemeClr val="bg1"/>
          </a:solidFill>
        </p:grpSpPr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8012" y="966216"/>
              <a:ext cx="3979164" cy="3172968"/>
            </a:xfrm>
            <a:prstGeom prst="rect">
              <a:avLst/>
            </a:prstGeom>
            <a:grpFill/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45152" y="1688592"/>
              <a:ext cx="4119372" cy="2333243"/>
            </a:xfrm>
            <a:prstGeom prst="rect">
              <a:avLst/>
            </a:prstGeom>
            <a:grpFill/>
          </p:spPr>
        </p:pic>
        <p:sp>
          <p:nvSpPr>
            <p:cNvPr id="51" name="object 51"/>
            <p:cNvSpPr/>
            <p:nvPr/>
          </p:nvSpPr>
          <p:spPr>
            <a:xfrm>
              <a:off x="4715256" y="993648"/>
              <a:ext cx="3889375" cy="3083560"/>
            </a:xfrm>
            <a:custGeom>
              <a:avLst/>
              <a:gdLst/>
              <a:ahLst/>
              <a:cxnLst/>
              <a:rect l="l" t="t" r="r" b="b"/>
              <a:pathLst>
                <a:path w="3889375" h="3083560">
                  <a:moveTo>
                    <a:pt x="1944624" y="0"/>
                  </a:moveTo>
                  <a:lnTo>
                    <a:pt x="1325372" y="516889"/>
                  </a:lnTo>
                  <a:lnTo>
                    <a:pt x="1675765" y="516889"/>
                  </a:lnTo>
                  <a:lnTo>
                    <a:pt x="1675765" y="729106"/>
                  </a:lnTo>
                  <a:lnTo>
                    <a:pt x="0" y="729106"/>
                  </a:lnTo>
                  <a:lnTo>
                    <a:pt x="0" y="3083052"/>
                  </a:lnTo>
                  <a:lnTo>
                    <a:pt x="3889248" y="3083052"/>
                  </a:lnTo>
                  <a:lnTo>
                    <a:pt x="3889248" y="729106"/>
                  </a:lnTo>
                  <a:lnTo>
                    <a:pt x="2213483" y="729106"/>
                  </a:lnTo>
                  <a:lnTo>
                    <a:pt x="2213483" y="516889"/>
                  </a:lnTo>
                  <a:lnTo>
                    <a:pt x="2563876" y="516889"/>
                  </a:lnTo>
                  <a:lnTo>
                    <a:pt x="19446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15256" y="993648"/>
              <a:ext cx="3889375" cy="3083560"/>
            </a:xfrm>
            <a:custGeom>
              <a:avLst/>
              <a:gdLst/>
              <a:ahLst/>
              <a:cxnLst/>
              <a:rect l="l" t="t" r="r" b="b"/>
              <a:pathLst>
                <a:path w="3889375" h="3083560">
                  <a:moveTo>
                    <a:pt x="0" y="729106"/>
                  </a:moveTo>
                  <a:lnTo>
                    <a:pt x="1675765" y="729106"/>
                  </a:lnTo>
                  <a:lnTo>
                    <a:pt x="1675765" y="516889"/>
                  </a:lnTo>
                  <a:lnTo>
                    <a:pt x="1325372" y="516889"/>
                  </a:lnTo>
                  <a:lnTo>
                    <a:pt x="1944624" y="0"/>
                  </a:lnTo>
                  <a:lnTo>
                    <a:pt x="2563876" y="516889"/>
                  </a:lnTo>
                  <a:lnTo>
                    <a:pt x="2213483" y="516889"/>
                  </a:lnTo>
                  <a:lnTo>
                    <a:pt x="2213483" y="729106"/>
                  </a:lnTo>
                  <a:lnTo>
                    <a:pt x="3889248" y="729106"/>
                  </a:lnTo>
                  <a:lnTo>
                    <a:pt x="3889248" y="3083052"/>
                  </a:lnTo>
                  <a:lnTo>
                    <a:pt x="0" y="3083052"/>
                  </a:lnTo>
                  <a:lnTo>
                    <a:pt x="0" y="72910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13320" y="3305568"/>
              <a:ext cx="988314" cy="428993"/>
            </a:xfrm>
            <a:prstGeom prst="rect">
              <a:avLst/>
            </a:prstGeom>
            <a:grpFill/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86300" y="3534168"/>
              <a:ext cx="1503426" cy="428993"/>
            </a:xfrm>
            <a:prstGeom prst="rect">
              <a:avLst/>
            </a:prstGeom>
            <a:grpFill/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36564" y="3534168"/>
              <a:ext cx="1975865" cy="428993"/>
            </a:xfrm>
            <a:prstGeom prst="rect">
              <a:avLst/>
            </a:prstGeom>
            <a:grpFill/>
          </p:spPr>
        </p:pic>
      </p:grpSp>
      <p:sp>
        <p:nvSpPr>
          <p:cNvPr id="56" name="object 56"/>
          <p:cNvSpPr txBox="1"/>
          <p:nvPr/>
        </p:nvSpPr>
        <p:spPr>
          <a:xfrm>
            <a:off x="4967986" y="1723953"/>
            <a:ext cx="3774440" cy="20903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498475" indent="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Причина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состояние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здоровья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или </a:t>
            </a:r>
            <a:r>
              <a:rPr sz="1500" dirty="0">
                <a:latin typeface="Arial"/>
                <a:cs typeface="Arial"/>
              </a:rPr>
              <a:t>иные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объективные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причины;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•Организаторы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сопровождают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участника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к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медработнику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приглашают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члена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ГЭК;</a:t>
            </a:r>
            <a:endParaRPr sz="1500" dirty="0">
              <a:latin typeface="Arial"/>
              <a:cs typeface="Arial"/>
            </a:endParaRPr>
          </a:p>
          <a:p>
            <a:pPr marL="12700" marR="264160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•Составляется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акт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экземплярах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при </a:t>
            </a:r>
            <a:r>
              <a:rPr sz="1500" dirty="0">
                <a:latin typeface="Arial"/>
                <a:cs typeface="Arial"/>
              </a:rPr>
              <a:t>согласии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участника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досрочное завершение;</a:t>
            </a:r>
            <a:endParaRPr sz="1500" dirty="0">
              <a:latin typeface="Arial"/>
              <a:cs typeface="Arial"/>
            </a:endParaRPr>
          </a:p>
          <a:p>
            <a:pPr marL="12700" marR="244475" indent="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spc="-10" dirty="0">
                <a:latin typeface="Arial"/>
                <a:cs typeface="Arial"/>
              </a:rPr>
              <a:t>Организатор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ставит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отметку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 smtClean="0">
                <a:latin typeface="Arial"/>
                <a:cs typeface="Arial"/>
              </a:rPr>
              <a:t>в</a:t>
            </a:r>
            <a:r>
              <a:rPr lang="ru-RU" sz="1500" dirty="0" smtClean="0">
                <a:latin typeface="Arial"/>
                <a:cs typeface="Arial"/>
              </a:rPr>
              <a:t> бланке участника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307" y="1680950"/>
            <a:ext cx="4407535" cy="3818254"/>
            <a:chOff x="178307" y="1680950"/>
            <a:chExt cx="4407535" cy="38182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44" y="1680950"/>
              <a:ext cx="4372387" cy="38176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" y="2471928"/>
              <a:ext cx="4242816" cy="2921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" y="1690116"/>
              <a:ext cx="4300728" cy="3755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460" y="1690116"/>
              <a:ext cx="4300855" cy="3755390"/>
            </a:xfrm>
            <a:custGeom>
              <a:avLst/>
              <a:gdLst/>
              <a:ahLst/>
              <a:cxnLst/>
              <a:rect l="l" t="t" r="r" b="b"/>
              <a:pathLst>
                <a:path w="4300855" h="3755390">
                  <a:moveTo>
                    <a:pt x="0" y="816356"/>
                  </a:moveTo>
                  <a:lnTo>
                    <a:pt x="1822958" y="816356"/>
                  </a:lnTo>
                  <a:lnTo>
                    <a:pt x="1822958" y="629538"/>
                  </a:lnTo>
                  <a:lnTo>
                    <a:pt x="1396111" y="629538"/>
                  </a:lnTo>
                  <a:lnTo>
                    <a:pt x="2150364" y="0"/>
                  </a:lnTo>
                  <a:lnTo>
                    <a:pt x="2904616" y="629538"/>
                  </a:lnTo>
                  <a:lnTo>
                    <a:pt x="2477770" y="629538"/>
                  </a:lnTo>
                  <a:lnTo>
                    <a:pt x="2477770" y="816356"/>
                  </a:lnTo>
                  <a:lnTo>
                    <a:pt x="4300728" y="816356"/>
                  </a:lnTo>
                  <a:lnTo>
                    <a:pt x="4300728" y="3755136"/>
                  </a:lnTo>
                  <a:lnTo>
                    <a:pt x="0" y="3755136"/>
                  </a:lnTo>
                  <a:lnTo>
                    <a:pt x="0" y="816356"/>
                  </a:lnTo>
                  <a:close/>
                </a:path>
              </a:pathLst>
            </a:custGeom>
            <a:ln w="952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290"/>
              </a:spcBef>
              <a:buChar char="•"/>
              <a:tabLst>
                <a:tab pos="140335" algn="l"/>
              </a:tabLst>
            </a:pPr>
            <a:r>
              <a:rPr dirty="0">
                <a:solidFill>
                  <a:srgbClr val="FF0000"/>
                </a:solidFill>
              </a:rPr>
              <a:t>поздно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получившие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допуск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к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ГИА</a:t>
            </a:r>
            <a:r>
              <a:rPr spc="-20" dirty="0"/>
              <a:t>;</a:t>
            </a:r>
          </a:p>
          <a:p>
            <a:pPr marL="140335" indent="-127635">
              <a:lnSpc>
                <a:spcPct val="100000"/>
              </a:lnSpc>
              <a:spcBef>
                <a:spcPts val="195"/>
              </a:spcBef>
              <a:buChar char="•"/>
              <a:tabLst>
                <a:tab pos="140335" algn="l"/>
              </a:tabLst>
            </a:pPr>
            <a:r>
              <a:rPr dirty="0"/>
              <a:t>не</a:t>
            </a:r>
            <a:r>
              <a:rPr spc="-30" dirty="0"/>
              <a:t> </a:t>
            </a:r>
            <a:r>
              <a:rPr spc="-10" dirty="0"/>
              <a:t>прошедшие</a:t>
            </a:r>
            <a:r>
              <a:rPr spc="-25" dirty="0"/>
              <a:t> </a:t>
            </a:r>
            <a:r>
              <a:rPr dirty="0"/>
              <a:t>ГИА,</a:t>
            </a:r>
            <a:r>
              <a:rPr spc="-4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25" dirty="0"/>
              <a:t>т.ч.</a:t>
            </a:r>
            <a:r>
              <a:rPr spc="-15" dirty="0"/>
              <a:t> </a:t>
            </a:r>
            <a:r>
              <a:rPr spc="-10" dirty="0"/>
              <a:t>участники,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30" dirty="0"/>
              <a:t>результаты</a:t>
            </a:r>
            <a:r>
              <a:rPr spc="-20" dirty="0"/>
              <a:t> </a:t>
            </a:r>
            <a:r>
              <a:rPr dirty="0"/>
              <a:t>которых</a:t>
            </a:r>
            <a:r>
              <a:rPr spc="-35" dirty="0"/>
              <a:t> </a:t>
            </a:r>
            <a:r>
              <a:rPr dirty="0"/>
              <a:t>были</a:t>
            </a:r>
            <a:r>
              <a:rPr spc="-40" dirty="0"/>
              <a:t> </a:t>
            </a:r>
            <a:r>
              <a:rPr spc="-10" dirty="0"/>
              <a:t>аннулированы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/>
              <a:t>(нарушение</a:t>
            </a:r>
            <a:r>
              <a:rPr spc="-100" dirty="0"/>
              <a:t> </a:t>
            </a:r>
            <a:r>
              <a:rPr spc="-10" dirty="0"/>
              <a:t>Порядка);</a:t>
            </a:r>
          </a:p>
          <a:p>
            <a:pPr marL="12700" marR="173355" indent="127635">
              <a:lnSpc>
                <a:spcPct val="110000"/>
              </a:lnSpc>
              <a:buChar char="•"/>
              <a:tabLst>
                <a:tab pos="140335" algn="l"/>
              </a:tabLst>
            </a:pPr>
            <a:r>
              <a:rPr dirty="0"/>
              <a:t>сдававшие</a:t>
            </a:r>
            <a:r>
              <a:rPr spc="-30" dirty="0"/>
              <a:t> </a:t>
            </a:r>
            <a:r>
              <a:rPr dirty="0"/>
              <a:t>4</a:t>
            </a:r>
            <a:r>
              <a:rPr spc="-55" dirty="0"/>
              <a:t> </a:t>
            </a:r>
            <a:r>
              <a:rPr spc="-10" dirty="0"/>
              <a:t>предмета</a:t>
            </a:r>
            <a:r>
              <a:rPr spc="-4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получившие </a:t>
            </a:r>
            <a:r>
              <a:rPr spc="-20" dirty="0"/>
              <a:t>неудовлетворительный</a:t>
            </a:r>
            <a:r>
              <a:rPr spc="20" dirty="0"/>
              <a:t> </a:t>
            </a:r>
            <a:r>
              <a:rPr spc="-10" dirty="0"/>
              <a:t>результат </a:t>
            </a:r>
            <a:r>
              <a:rPr dirty="0"/>
              <a:t>более</a:t>
            </a:r>
            <a:r>
              <a:rPr spc="-20" dirty="0"/>
              <a:t> </a:t>
            </a:r>
            <a:r>
              <a:rPr dirty="0"/>
              <a:t>2</a:t>
            </a:r>
            <a:r>
              <a:rPr spc="-35" dirty="0"/>
              <a:t> </a:t>
            </a:r>
            <a:r>
              <a:rPr spc="-20" dirty="0"/>
              <a:t>раз;</a:t>
            </a:r>
          </a:p>
          <a:p>
            <a:pPr marL="12700" marR="173355" indent="127635">
              <a:lnSpc>
                <a:spcPts val="2110"/>
              </a:lnSpc>
              <a:spcBef>
                <a:spcPts val="105"/>
              </a:spcBef>
              <a:buChar char="•"/>
              <a:tabLst>
                <a:tab pos="140335" algn="l"/>
              </a:tabLst>
            </a:pPr>
            <a:r>
              <a:rPr dirty="0"/>
              <a:t>сдававшие</a:t>
            </a:r>
            <a:r>
              <a:rPr spc="-30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spc="-10" dirty="0"/>
              <a:t>предмета</a:t>
            </a:r>
            <a:r>
              <a:rPr spc="-4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получившие </a:t>
            </a:r>
            <a:r>
              <a:rPr spc="-20" dirty="0"/>
              <a:t>неудовлетворительный</a:t>
            </a:r>
            <a:r>
              <a:rPr dirty="0"/>
              <a:t> </a:t>
            </a:r>
            <a:r>
              <a:rPr spc="-10" dirty="0"/>
              <a:t>результат </a:t>
            </a:r>
            <a:r>
              <a:rPr dirty="0"/>
              <a:t>более</a:t>
            </a:r>
            <a:r>
              <a:rPr spc="-20" dirty="0"/>
              <a:t> </a:t>
            </a:r>
            <a:r>
              <a:rPr dirty="0"/>
              <a:t>1</a:t>
            </a:r>
            <a:r>
              <a:rPr spc="-30" dirty="0"/>
              <a:t> </a:t>
            </a:r>
            <a:r>
              <a:rPr spc="-20" dirty="0"/>
              <a:t>раза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263" y="1158227"/>
            <a:ext cx="4386834" cy="67133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89761" y="1213865"/>
            <a:ext cx="26238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0" marR="5080" indent="-3879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ГИА-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соответствующим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учебным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предметам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71644" y="1051548"/>
            <a:ext cx="4351020" cy="2440305"/>
            <a:chOff x="4771644" y="1051548"/>
            <a:chExt cx="4351020" cy="244030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6686" y="1051548"/>
              <a:ext cx="4229119" cy="24399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1644" y="1828800"/>
              <a:ext cx="4351020" cy="14828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4796" y="1060703"/>
              <a:ext cx="4157472" cy="23774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44796" y="1060703"/>
              <a:ext cx="4157979" cy="2377440"/>
            </a:xfrm>
            <a:custGeom>
              <a:avLst/>
              <a:gdLst/>
              <a:ahLst/>
              <a:cxnLst/>
              <a:rect l="l" t="t" r="r" b="b"/>
              <a:pathLst>
                <a:path w="4157979" h="2377440">
                  <a:moveTo>
                    <a:pt x="0" y="805561"/>
                  </a:moveTo>
                  <a:lnTo>
                    <a:pt x="1755902" y="805561"/>
                  </a:lnTo>
                  <a:lnTo>
                    <a:pt x="1755902" y="567309"/>
                  </a:lnTo>
                  <a:lnTo>
                    <a:pt x="1441323" y="567309"/>
                  </a:lnTo>
                  <a:lnTo>
                    <a:pt x="2078735" y="0"/>
                  </a:lnTo>
                  <a:lnTo>
                    <a:pt x="2716149" y="567309"/>
                  </a:lnTo>
                  <a:lnTo>
                    <a:pt x="2401570" y="567309"/>
                  </a:lnTo>
                  <a:lnTo>
                    <a:pt x="2401570" y="805561"/>
                  </a:lnTo>
                  <a:lnTo>
                    <a:pt x="4157472" y="805561"/>
                  </a:lnTo>
                  <a:lnTo>
                    <a:pt x="4157472" y="2377440"/>
                  </a:lnTo>
                  <a:lnTo>
                    <a:pt x="0" y="2377440"/>
                  </a:lnTo>
                  <a:lnTo>
                    <a:pt x="0" y="80556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24425" y="1895348"/>
            <a:ext cx="39935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Участники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ГИА,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которые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имеют неудовлетворительный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результат </a:t>
            </a:r>
            <a:r>
              <a:rPr sz="1600" dirty="0">
                <a:latin typeface="Arial"/>
                <a:cs typeface="Arial"/>
              </a:rPr>
              <a:t>хотя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бы </a:t>
            </a:r>
            <a:r>
              <a:rPr sz="1600" dirty="0">
                <a:latin typeface="Arial"/>
                <a:cs typeface="Arial"/>
              </a:rPr>
              <a:t>по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одному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учебному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предмету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любым </a:t>
            </a:r>
            <a:r>
              <a:rPr sz="1600" dirty="0">
                <a:latin typeface="Arial"/>
                <a:cs typeface="Arial"/>
              </a:rPr>
              <a:t>причинам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окончании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дополнительного периода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21932" y="3607308"/>
            <a:ext cx="4214495" cy="1109980"/>
            <a:chOff x="4821932" y="3607308"/>
            <a:chExt cx="4214495" cy="110998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1932" y="3634738"/>
              <a:ext cx="4213866" cy="9951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7612" y="3607308"/>
              <a:ext cx="3354324" cy="11094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0036" y="3653028"/>
              <a:ext cx="4142232" cy="92354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860035" y="3653028"/>
            <a:ext cx="4142740" cy="863057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rlito"/>
                <a:cs typeface="Carlito"/>
              </a:rPr>
              <a:t>Сдававшие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4 </a:t>
            </a:r>
            <a:r>
              <a:rPr sz="1800" spc="-10" dirty="0">
                <a:latin typeface="Carlito"/>
                <a:cs typeface="Carlito"/>
              </a:rPr>
              <a:t>предмета</a:t>
            </a:r>
            <a:endParaRPr sz="1800" dirty="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вправе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изменить</a:t>
            </a:r>
            <a:endParaRPr sz="18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учебные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предметы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по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выбору</a:t>
            </a:r>
            <a:endParaRPr sz="1800" b="1" dirty="0">
              <a:latin typeface="Carlito"/>
              <a:cs typeface="Carlito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193" y="650721"/>
            <a:ext cx="4384585" cy="40090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51523" y="692658"/>
            <a:ext cx="4300855" cy="538609"/>
          </a:xfrm>
          <a:prstGeom prst="rect">
            <a:avLst/>
          </a:prstGeom>
          <a:solidFill>
            <a:srgbClr val="E7E7E7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2425">
              <a:lnSpc>
                <a:spcPts val="2115"/>
              </a:lnSpc>
            </a:pPr>
            <a:r>
              <a:rPr sz="1800" dirty="0">
                <a:latin typeface="Arial"/>
                <a:cs typeface="Arial"/>
              </a:rPr>
              <a:t>Допуск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дополнительный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период</a:t>
            </a:r>
            <a:r>
              <a:rPr lang="ru-RU" sz="1800" spc="-10" dirty="0" smtClean="0">
                <a:latin typeface="Arial"/>
                <a:cs typeface="Arial"/>
              </a:rPr>
              <a:t> (не ранее 1 сентября)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47259" y="632498"/>
            <a:ext cx="4279392" cy="43734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844922" y="692658"/>
            <a:ext cx="4157979" cy="316865"/>
          </a:xfrm>
          <a:prstGeom prst="rect">
            <a:avLst/>
          </a:prstGeom>
          <a:solidFill>
            <a:srgbClr val="E7E7E7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115"/>
              </a:lnSpc>
            </a:pPr>
            <a:r>
              <a:rPr sz="1800" dirty="0">
                <a:latin typeface="Arial"/>
                <a:cs typeface="Arial"/>
              </a:rPr>
              <a:t>Допуск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следующем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году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5175" y="86880"/>
            <a:ext cx="3756025" cy="511809"/>
            <a:chOff x="265175" y="86880"/>
            <a:chExt cx="3756025" cy="511809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9424" y="219268"/>
              <a:ext cx="1309168" cy="2191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175" y="402277"/>
              <a:ext cx="3618738" cy="55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7423" y="86880"/>
              <a:ext cx="2216657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8520" y="86880"/>
              <a:ext cx="381762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74720" y="86880"/>
              <a:ext cx="546353" cy="51128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58267" y="143636"/>
            <a:ext cx="360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VIII.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Оценка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3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результатов</a:t>
            </a:r>
            <a:r>
              <a:rPr sz="18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ГИА-</a:t>
            </a:r>
            <a:r>
              <a:rPr lang="ru-RU" sz="1800" b="1" u="sng" spc="-2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71359" y="35064"/>
            <a:ext cx="1935480" cy="591820"/>
            <a:chOff x="7071359" y="35064"/>
            <a:chExt cx="1935480" cy="591820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26209" y="66924"/>
              <a:ext cx="1871501" cy="4422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71359" y="35064"/>
              <a:ext cx="1935479" cy="5912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64323" y="85344"/>
              <a:ext cx="1799844" cy="3703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12507" y="56400"/>
              <a:ext cx="1221486" cy="5112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28431" y="56400"/>
              <a:ext cx="939546" cy="511289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7164323" y="85343"/>
            <a:ext cx="1800225" cy="37084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u="none" dirty="0"/>
              <a:t>Пункты</a:t>
            </a:r>
            <a:r>
              <a:rPr u="none" spc="-25" dirty="0"/>
              <a:t> </a:t>
            </a:r>
            <a:r>
              <a:rPr u="none" dirty="0"/>
              <a:t>81,</a:t>
            </a:r>
            <a:r>
              <a:rPr u="none" spc="-50" dirty="0"/>
              <a:t> </a:t>
            </a:r>
            <a:r>
              <a:rPr u="none" spc="-25" dirty="0"/>
              <a:t>82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2513" y="5651753"/>
            <a:ext cx="4989830" cy="1077595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latin typeface="Arial"/>
                <a:cs typeface="Arial"/>
              </a:rPr>
              <a:t>Заявления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участии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ГИА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 дополнительный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период</a:t>
            </a:r>
            <a:endParaRPr sz="1600">
              <a:latin typeface="Arial"/>
              <a:cs typeface="Arial"/>
            </a:endParaRPr>
          </a:p>
          <a:p>
            <a:pPr marL="162560" marR="153670"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подаются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позднее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чем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недели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начала </a:t>
            </a:r>
            <a:r>
              <a:rPr sz="1600" dirty="0">
                <a:latin typeface="Arial"/>
                <a:cs typeface="Arial"/>
              </a:rPr>
              <a:t>периода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образовательные </a:t>
            </a:r>
            <a:r>
              <a:rPr sz="1600" spc="-10" dirty="0">
                <a:latin typeface="Arial"/>
                <a:cs typeface="Arial"/>
              </a:rPr>
              <a:t>организации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726" y="110743"/>
            <a:ext cx="8700770" cy="207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Федеральный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закон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от</a:t>
            </a:r>
            <a:r>
              <a:rPr sz="16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29.12.2012</a:t>
            </a:r>
            <a:r>
              <a:rPr sz="16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N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273-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ФЗ</a:t>
            </a:r>
            <a:r>
              <a:rPr sz="16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(ред.</a:t>
            </a:r>
            <a:r>
              <a:rPr sz="16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от</a:t>
            </a:r>
            <a:r>
              <a:rPr sz="16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07.10.2022)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«Об</a:t>
            </a:r>
            <a:r>
              <a:rPr sz="16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образовании</a:t>
            </a:r>
            <a:r>
              <a:rPr sz="16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</a:t>
            </a:r>
            <a:r>
              <a:rPr sz="16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Российской</a:t>
            </a:r>
            <a:r>
              <a:rPr sz="16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Федерации»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(с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изм.</a:t>
            </a:r>
            <a:r>
              <a:rPr sz="16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и</a:t>
            </a:r>
            <a:r>
              <a:rPr sz="16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доп.,</a:t>
            </a:r>
            <a:r>
              <a:rPr sz="16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вступ.</a:t>
            </a:r>
            <a:r>
              <a:rPr sz="16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</a:t>
            </a:r>
            <a:r>
              <a:rPr sz="16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силу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с</a:t>
            </a:r>
            <a:r>
              <a:rPr sz="16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13.10.2022)</a:t>
            </a:r>
            <a:r>
              <a:rPr sz="1600" b="1" u="none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</a:rPr>
              <a:t>Статья</a:t>
            </a:r>
            <a:r>
              <a:rPr sz="1600" b="1" u="sng" spc="-2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</a:rPr>
              <a:t>59.</a:t>
            </a:r>
            <a:r>
              <a:rPr sz="1600" b="1" u="none" spc="3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21272E"/>
                </a:solidFill>
                <a:latin typeface="Arial"/>
                <a:cs typeface="Arial"/>
              </a:rPr>
              <a:t>Итоговая</a:t>
            </a:r>
            <a:r>
              <a:rPr sz="1600" b="1" u="none" spc="-25" dirty="0">
                <a:solidFill>
                  <a:srgbClr val="21272E"/>
                </a:solidFill>
                <a:latin typeface="Arial"/>
                <a:cs typeface="Arial"/>
              </a:rPr>
              <a:t> </a:t>
            </a:r>
            <a:r>
              <a:rPr sz="1600" b="1" u="none" spc="-10" dirty="0">
                <a:solidFill>
                  <a:srgbClr val="21272E"/>
                </a:solidFill>
                <a:latin typeface="Arial"/>
                <a:cs typeface="Arial"/>
              </a:rPr>
              <a:t>аттестация</a:t>
            </a:r>
            <a:endParaRPr sz="1600">
              <a:latin typeface="Arial"/>
              <a:cs typeface="Arial"/>
            </a:endParaRPr>
          </a:p>
          <a:p>
            <a:pPr marL="127000" marR="215900" algn="just">
              <a:lnSpc>
                <a:spcPct val="100000"/>
              </a:lnSpc>
              <a:spcBef>
                <a:spcPts val="750"/>
              </a:spcBef>
            </a:pPr>
            <a:r>
              <a:rPr sz="1600" dirty="0">
                <a:latin typeface="Arial"/>
                <a:cs typeface="Arial"/>
              </a:rPr>
              <a:t>3.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Итоговая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аттестация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завершающая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освоение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основных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образовательных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программ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основного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общего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среднего</a:t>
            </a:r>
            <a:r>
              <a:rPr sz="1600" spc="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общего</a:t>
            </a:r>
            <a:r>
              <a:rPr sz="1600" spc="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образования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основных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профессиональных образовательных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программ,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является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обязательной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проводится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порядке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форме, </a:t>
            </a:r>
            <a:r>
              <a:rPr sz="1600" dirty="0">
                <a:latin typeface="Arial"/>
                <a:cs typeface="Arial"/>
              </a:rPr>
              <a:t>которые</a:t>
            </a:r>
            <a:r>
              <a:rPr sz="1600" spc="9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установлены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образовательной</a:t>
            </a:r>
            <a:r>
              <a:rPr sz="1600" spc="9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организацией,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если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иное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установлено </a:t>
            </a:r>
            <a:r>
              <a:rPr sz="1600" dirty="0">
                <a:latin typeface="Arial"/>
                <a:cs typeface="Arial"/>
              </a:rPr>
              <a:t>настоящим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Федеральным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законом.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026" y="2261107"/>
            <a:ext cx="1355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37515" algn="l"/>
              </a:tabLst>
            </a:pPr>
            <a:r>
              <a:rPr sz="1600" spc="-25" dirty="0">
                <a:latin typeface="Arial"/>
                <a:cs typeface="Arial"/>
              </a:rPr>
              <a:t>4.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Итоговая аккредитацию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1670" y="2261107"/>
            <a:ext cx="11322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аттестация</a:t>
            </a:r>
            <a:r>
              <a:rPr sz="1600" spc="-20" dirty="0">
                <a:latin typeface="Arial"/>
                <a:cs typeface="Arial"/>
              </a:rPr>
              <a:t>,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основных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0026" y="2261107"/>
            <a:ext cx="9855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имеющих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является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5598" y="2261107"/>
            <a:ext cx="1642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государственную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государственной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026" y="2748787"/>
            <a:ext cx="2444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4595" algn="l"/>
              </a:tabLst>
            </a:pPr>
            <a:r>
              <a:rPr sz="1600" spc="-10" dirty="0">
                <a:latin typeface="Arial"/>
                <a:cs typeface="Arial"/>
              </a:rPr>
              <a:t>итоговой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аттестацией.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9495" y="2261107"/>
            <a:ext cx="17246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завершающая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образовательных </a:t>
            </a:r>
            <a:r>
              <a:rPr sz="1600" spc="-10" dirty="0">
                <a:latin typeface="Arial"/>
                <a:cs typeface="Arial"/>
              </a:rPr>
              <a:t>Государственная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8550" y="2261107"/>
            <a:ext cx="10864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44450" indent="-5206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освоение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программ</a:t>
            </a:r>
            <a:r>
              <a:rPr sz="1600" spc="-1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итоговая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8917" y="2748787"/>
            <a:ext cx="252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2400" algn="l"/>
              </a:tabLst>
            </a:pPr>
            <a:r>
              <a:rPr sz="1600" spc="-10" dirty="0">
                <a:latin typeface="Arial"/>
                <a:cs typeface="Arial"/>
              </a:rPr>
              <a:t>аттестация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проводится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026" y="2992323"/>
            <a:ext cx="8461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государственными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экзаменационными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комиссиями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целях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определения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соответствия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026" y="3236722"/>
            <a:ext cx="5290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2085" algn="l"/>
                <a:tab pos="2625090" algn="l"/>
                <a:tab pos="4370070" algn="l"/>
              </a:tabLst>
            </a:pPr>
            <a:r>
              <a:rPr sz="1600" spc="-10" dirty="0">
                <a:latin typeface="Arial"/>
                <a:cs typeface="Arial"/>
              </a:rPr>
              <a:t>результатов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освоения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обучающимися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основных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4014" y="3236722"/>
            <a:ext cx="16789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образовательных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8163" y="3236722"/>
            <a:ext cx="9410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программ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026" y="3480561"/>
            <a:ext cx="8458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1189" algn="l"/>
                <a:tab pos="3335020" algn="l"/>
                <a:tab pos="4894580" algn="l"/>
                <a:tab pos="6746875" algn="l"/>
              </a:tabLst>
            </a:pPr>
            <a:r>
              <a:rPr sz="1600" spc="-10" dirty="0">
                <a:latin typeface="Arial"/>
                <a:cs typeface="Arial"/>
              </a:rPr>
              <a:t>соответствующим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требованиям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федерального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государственного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образовательного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026" y="3615842"/>
            <a:ext cx="8263255" cy="12172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0"/>
              </a:spcBef>
            </a:pPr>
            <a:r>
              <a:rPr sz="1600" spc="-10" dirty="0">
                <a:latin typeface="Arial"/>
                <a:cs typeface="Arial"/>
              </a:rPr>
              <a:t>стандарта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или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образовательного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стандарта.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600" dirty="0">
                <a:latin typeface="Arial"/>
                <a:cs typeface="Arial"/>
              </a:rPr>
              <a:t>6.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государственной</a:t>
            </a:r>
            <a:r>
              <a:rPr sz="1600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итоговой</a:t>
            </a:r>
            <a:r>
              <a:rPr sz="16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аттестации</a:t>
            </a:r>
            <a:r>
              <a:rPr sz="16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допускается</a:t>
            </a:r>
            <a:r>
              <a:rPr sz="160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обучающийся,</a:t>
            </a:r>
            <a:r>
              <a:rPr sz="1600" spc="29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600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имеющий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академической</a:t>
            </a:r>
            <a:r>
              <a:rPr sz="16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задолженности</a:t>
            </a:r>
            <a:r>
              <a:rPr sz="16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полном</a:t>
            </a:r>
            <a:r>
              <a:rPr sz="1600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объеме</a:t>
            </a:r>
            <a:r>
              <a:rPr sz="16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выполнивший</a:t>
            </a:r>
            <a:r>
              <a:rPr sz="16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учебный</a:t>
            </a:r>
            <a:r>
              <a:rPr sz="160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план</a:t>
            </a:r>
            <a:r>
              <a:rPr sz="16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или </a:t>
            </a:r>
            <a:r>
              <a:rPr sz="1600" dirty="0">
                <a:latin typeface="Arial"/>
                <a:cs typeface="Arial"/>
              </a:rPr>
              <a:t>индивидуальный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учебный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план,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если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иное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установлено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порядком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проведения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026" y="4807965"/>
            <a:ext cx="8379459" cy="86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014">
              <a:lnSpc>
                <a:spcPct val="100000"/>
              </a:lnSpc>
              <a:spcBef>
                <a:spcPts val="95"/>
              </a:spcBef>
              <a:tabLst>
                <a:tab pos="1832610" algn="l"/>
                <a:tab pos="2894965" algn="l"/>
                <a:tab pos="4180840" algn="l"/>
                <a:tab pos="4634230" algn="l"/>
                <a:tab pos="6558915" algn="l"/>
              </a:tabLst>
            </a:pPr>
            <a:r>
              <a:rPr sz="1600" spc="-10" dirty="0">
                <a:latin typeface="Arial"/>
                <a:cs typeface="Arial"/>
              </a:rPr>
              <a:t>государственной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итоговой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аттестации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по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соответствующим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образовательным </a:t>
            </a:r>
            <a:r>
              <a:rPr sz="1600" spc="-10" dirty="0">
                <a:latin typeface="Arial"/>
                <a:cs typeface="Arial"/>
              </a:rPr>
              <a:t>программам.</a:t>
            </a:r>
            <a:endParaRPr sz="16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819"/>
              </a:spcBef>
              <a:tabLst>
                <a:tab pos="432434" algn="l"/>
                <a:tab pos="2065020" algn="l"/>
                <a:tab pos="2514600" algn="l"/>
                <a:tab pos="3857625" algn="l"/>
                <a:tab pos="5675630" algn="l"/>
                <a:tab pos="6734809" algn="l"/>
                <a:tab pos="8020050" algn="l"/>
              </a:tabLst>
            </a:pPr>
            <a:r>
              <a:rPr sz="1600" spc="-25" dirty="0">
                <a:latin typeface="Arial"/>
                <a:cs typeface="Arial"/>
              </a:rPr>
              <a:t>7.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Обучающиеся,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прошедшие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государственной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итоговой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аттестации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или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31102" y="5643778"/>
            <a:ext cx="2233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неудовлетворительные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800" y="5643778"/>
            <a:ext cx="1660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1130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получившие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результаты</a:t>
            </a:r>
            <a:r>
              <a:rPr sz="1600" spc="-1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0347" y="5887313"/>
            <a:ext cx="3426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685" algn="l"/>
                <a:tab pos="1797050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вправе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пройти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государственную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6795" y="5643778"/>
            <a:ext cx="4008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842135" algn="l"/>
                <a:tab pos="2926080" algn="l"/>
              </a:tabLst>
            </a:pPr>
            <a:r>
              <a:rPr sz="1600" spc="-10" dirty="0">
                <a:latin typeface="Arial"/>
                <a:cs typeface="Arial"/>
              </a:rPr>
              <a:t>государственной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итоговой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аттестации</a:t>
            </a:r>
            <a:endParaRPr sz="16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итоговую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6905" y="5887313"/>
            <a:ext cx="2280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9850" algn="l"/>
                <a:tab pos="1679575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аттестацию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сроки,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2800" y="6131763"/>
            <a:ext cx="5641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19250" algn="l"/>
                <a:tab pos="2724150" algn="l"/>
                <a:tab pos="4039235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определяемые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порядком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проведения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государственной соответствующим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образовательным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программам.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30873" y="6063389"/>
            <a:ext cx="2538730" cy="57213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1043940" algn="l"/>
                <a:tab pos="2299970" algn="l"/>
              </a:tabLst>
            </a:pPr>
            <a:r>
              <a:rPr sz="1600" spc="-10" dirty="0">
                <a:latin typeface="Arial"/>
                <a:cs typeface="Arial"/>
              </a:rPr>
              <a:t>итоговой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аттестации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по</a:t>
            </a:r>
            <a:endParaRPr sz="1600">
              <a:latin typeface="Arial"/>
              <a:cs typeface="Arial"/>
            </a:endParaRPr>
          </a:p>
          <a:p>
            <a:pPr marR="166370" algn="r">
              <a:lnSpc>
                <a:spcPct val="100000"/>
              </a:lnSpc>
              <a:spcBef>
                <a:spcPts val="405"/>
              </a:spcBef>
            </a:pP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132" y="340233"/>
            <a:ext cx="437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0" dirty="0">
                <a:solidFill>
                  <a:srgbClr val="21272E"/>
                </a:solidFill>
              </a:rPr>
              <a:t>Государственная</a:t>
            </a:r>
            <a:r>
              <a:rPr u="none" spc="-15" dirty="0">
                <a:solidFill>
                  <a:srgbClr val="21272E"/>
                </a:solidFill>
              </a:rPr>
              <a:t> </a:t>
            </a:r>
            <a:r>
              <a:rPr u="none" spc="-10" dirty="0">
                <a:solidFill>
                  <a:srgbClr val="21272E"/>
                </a:solidFill>
              </a:rPr>
              <a:t>итоговая</a:t>
            </a:r>
            <a:r>
              <a:rPr u="none" spc="-30" dirty="0">
                <a:solidFill>
                  <a:srgbClr val="21272E"/>
                </a:solidFill>
              </a:rPr>
              <a:t> </a:t>
            </a:r>
            <a:r>
              <a:rPr u="none" spc="-10" dirty="0">
                <a:solidFill>
                  <a:srgbClr val="21272E"/>
                </a:solidFill>
              </a:rPr>
              <a:t>аттестация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84471" y="770255"/>
            <a:ext cx="553720" cy="570865"/>
            <a:chOff x="2096819" y="821331"/>
            <a:chExt cx="553720" cy="570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819" y="821331"/>
              <a:ext cx="553621" cy="570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456" y="836676"/>
              <a:ext cx="502919" cy="5044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4456" y="836676"/>
              <a:ext cx="502920" cy="504825"/>
            </a:xfrm>
            <a:custGeom>
              <a:avLst/>
              <a:gdLst/>
              <a:ahLst/>
              <a:cxnLst/>
              <a:rect l="l" t="t" r="r" b="b"/>
              <a:pathLst>
                <a:path w="502919" h="504825">
                  <a:moveTo>
                    <a:pt x="0" y="252984"/>
                  </a:moveTo>
                  <a:lnTo>
                    <a:pt x="125730" y="252984"/>
                  </a:lnTo>
                  <a:lnTo>
                    <a:pt x="125730" y="0"/>
                  </a:lnTo>
                  <a:lnTo>
                    <a:pt x="377189" y="0"/>
                  </a:lnTo>
                  <a:lnTo>
                    <a:pt x="377189" y="252984"/>
                  </a:lnTo>
                  <a:lnTo>
                    <a:pt x="502919" y="252984"/>
                  </a:lnTo>
                  <a:lnTo>
                    <a:pt x="251460" y="504444"/>
                  </a:lnTo>
                  <a:lnTo>
                    <a:pt x="0" y="25298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91861" y="1423527"/>
            <a:ext cx="2232721" cy="576386"/>
            <a:chOff x="1257269" y="1453719"/>
            <a:chExt cx="2232721" cy="576386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269" y="1453719"/>
              <a:ext cx="2232721" cy="576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1469135"/>
              <a:ext cx="2161031" cy="5044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95400" y="1469135"/>
              <a:ext cx="2161540" cy="504825"/>
            </a:xfrm>
            <a:custGeom>
              <a:avLst/>
              <a:gdLst/>
              <a:ahLst/>
              <a:cxnLst/>
              <a:rect l="l" t="t" r="r" b="b"/>
              <a:pathLst>
                <a:path w="2161540" h="504825">
                  <a:moveTo>
                    <a:pt x="0" y="504444"/>
                  </a:moveTo>
                  <a:lnTo>
                    <a:pt x="2161031" y="504444"/>
                  </a:lnTo>
                  <a:lnTo>
                    <a:pt x="2161031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87243" y="1440306"/>
            <a:ext cx="18037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9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класс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1926" y="1470152"/>
            <a:ext cx="130302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11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 err="1" smtClean="0">
                <a:solidFill>
                  <a:srgbClr val="FFFFFF"/>
                </a:solidFill>
                <a:latin typeface="Carlito"/>
                <a:cs typeface="Carlito"/>
              </a:rPr>
              <a:t>ласс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6051" y="1487919"/>
            <a:ext cx="9144000" cy="5674881"/>
            <a:chOff x="0" y="1859279"/>
            <a:chExt cx="4675632" cy="2798064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59279"/>
              <a:ext cx="4675632" cy="27980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775" y="2054351"/>
              <a:ext cx="4187952" cy="2228088"/>
            </a:xfrm>
            <a:prstGeom prst="rect">
              <a:avLst/>
            </a:prstGeom>
          </p:spPr>
        </p:pic>
      </p:grpSp>
      <p:sp>
        <p:nvSpPr>
          <p:cNvPr id="32" name="Прямоугольник 31"/>
          <p:cNvSpPr/>
          <p:nvPr/>
        </p:nvSpPr>
        <p:spPr>
          <a:xfrm>
            <a:off x="3787243" y="1974777"/>
            <a:ext cx="1622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210">
              <a:lnSpc>
                <a:spcPct val="100000"/>
              </a:lnSpc>
              <a:spcBef>
                <a:spcPts val="439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Carlito"/>
                <a:cs typeface="Carlito"/>
              </a:rPr>
              <a:t>С</a:t>
            </a:r>
            <a:r>
              <a:rPr lang="ru-RU" sz="1800" b="1" spc="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ru-RU" sz="18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1.09.2023</a:t>
            </a:r>
            <a:endParaRPr lang="ru-RU" sz="1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114293" y="25894"/>
            <a:ext cx="8801107" cy="6053455"/>
            <a:chOff x="114293" y="25894"/>
            <a:chExt cx="4404995" cy="605345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3" y="25894"/>
              <a:ext cx="4404372" cy="60533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4196"/>
              <a:ext cx="4332732" cy="59817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19" y="393192"/>
              <a:ext cx="3094482" cy="57835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52399" y="44196"/>
            <a:ext cx="8140285" cy="150810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35" algn="ctr">
              <a:lnSpc>
                <a:spcPts val="1560"/>
              </a:lnSpc>
            </a:pPr>
            <a:r>
              <a:rPr sz="1400" dirty="0">
                <a:latin typeface="Carlito"/>
                <a:cs typeface="Carlito"/>
              </a:rPr>
              <a:t>Приказ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Минпросвещения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России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и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 err="1" smtClean="0">
                <a:latin typeface="Carlito"/>
                <a:cs typeface="Carlito"/>
              </a:rPr>
              <a:t>Рособрнадзора</a:t>
            </a:r>
            <a:endParaRPr lang="ru-RU" sz="1400" dirty="0">
              <a:latin typeface="Carlito"/>
              <a:cs typeface="Carlito"/>
            </a:endParaRPr>
          </a:p>
          <a:p>
            <a:pPr marL="635" algn="ctr">
              <a:lnSpc>
                <a:spcPts val="1560"/>
              </a:lnSpc>
            </a:pPr>
            <a:endParaRPr lang="ru-RU" sz="2000" dirty="0" smtClean="0">
              <a:latin typeface="Carlito"/>
              <a:cs typeface="Carlito"/>
            </a:endParaRPr>
          </a:p>
          <a:p>
            <a:pPr algn="ctr">
              <a:lnSpc>
                <a:spcPts val="2225"/>
              </a:lnSpc>
            </a:pPr>
            <a:r>
              <a:rPr sz="2000" dirty="0" err="1" smtClean="0">
                <a:latin typeface="Carlito"/>
                <a:cs typeface="Carlito"/>
              </a:rPr>
              <a:t>от</a:t>
            </a:r>
            <a:r>
              <a:rPr sz="2000" spc="-10" dirty="0" smtClean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04.04.2023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№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 smtClean="0">
                <a:latin typeface="Carlito"/>
                <a:cs typeface="Carlito"/>
              </a:rPr>
              <a:t>232/551</a:t>
            </a:r>
            <a:endParaRPr lang="ru-RU" sz="2000" spc="-10" dirty="0" smtClean="0">
              <a:latin typeface="Carlito"/>
              <a:cs typeface="Carlito"/>
            </a:endParaRPr>
          </a:p>
          <a:p>
            <a:pPr algn="ctr">
              <a:lnSpc>
                <a:spcPts val="2225"/>
              </a:lnSpc>
            </a:pPr>
            <a:r>
              <a:rPr sz="2000" dirty="0" smtClean="0">
                <a:latin typeface="Carlito"/>
                <a:cs typeface="Carlito"/>
              </a:rPr>
              <a:t> </a:t>
            </a:r>
            <a:r>
              <a:rPr sz="1400" dirty="0" smtClean="0">
                <a:latin typeface="Carlito"/>
                <a:cs typeface="Carlito"/>
              </a:rPr>
              <a:t>«</a:t>
            </a:r>
            <a:r>
              <a:rPr sz="1400" dirty="0">
                <a:latin typeface="Carlito"/>
                <a:cs typeface="Carlito"/>
              </a:rPr>
              <a:t>Об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утверждении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Порядка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проведения государственной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итоговой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аттестации </a:t>
            </a:r>
            <a:r>
              <a:rPr sz="1400" dirty="0">
                <a:latin typeface="Carlito"/>
                <a:cs typeface="Carlito"/>
              </a:rPr>
              <a:t>по</a:t>
            </a:r>
            <a:r>
              <a:rPr sz="1400" spc="1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образовательным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программам </a:t>
            </a:r>
            <a:r>
              <a:rPr sz="1400" dirty="0">
                <a:latin typeface="Carlito"/>
                <a:cs typeface="Carlito"/>
              </a:rPr>
              <a:t>основного</a:t>
            </a:r>
            <a:r>
              <a:rPr sz="1400" spc="-7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общего</a:t>
            </a:r>
            <a:r>
              <a:rPr sz="1400" spc="-6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образования»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5383" y="1540751"/>
            <a:ext cx="7887831" cy="515620"/>
            <a:chOff x="405384" y="1540751"/>
            <a:chExt cx="3801110" cy="51562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4" y="1586445"/>
              <a:ext cx="3800855" cy="3856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1540751"/>
              <a:ext cx="2490216" cy="5151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628" y="1610868"/>
              <a:ext cx="3710940" cy="2956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2628" y="1610868"/>
              <a:ext cx="3710940" cy="295910"/>
            </a:xfrm>
            <a:custGeom>
              <a:avLst/>
              <a:gdLst/>
              <a:ahLst/>
              <a:cxnLst/>
              <a:rect l="l" t="t" r="r" b="b"/>
              <a:pathLst>
                <a:path w="3710940" h="295910">
                  <a:moveTo>
                    <a:pt x="0" y="29591"/>
                  </a:moveTo>
                  <a:lnTo>
                    <a:pt x="2322" y="18055"/>
                  </a:lnTo>
                  <a:lnTo>
                    <a:pt x="8658" y="8651"/>
                  </a:lnTo>
                  <a:lnTo>
                    <a:pt x="18055" y="2319"/>
                  </a:lnTo>
                  <a:lnTo>
                    <a:pt x="29565" y="0"/>
                  </a:lnTo>
                  <a:lnTo>
                    <a:pt x="3681349" y="0"/>
                  </a:lnTo>
                  <a:lnTo>
                    <a:pt x="3692884" y="2319"/>
                  </a:lnTo>
                  <a:lnTo>
                    <a:pt x="3702288" y="8651"/>
                  </a:lnTo>
                  <a:lnTo>
                    <a:pt x="3708620" y="18055"/>
                  </a:lnTo>
                  <a:lnTo>
                    <a:pt x="3710940" y="29591"/>
                  </a:lnTo>
                  <a:lnTo>
                    <a:pt x="3710940" y="266065"/>
                  </a:lnTo>
                  <a:lnTo>
                    <a:pt x="3708620" y="277600"/>
                  </a:lnTo>
                  <a:lnTo>
                    <a:pt x="3702288" y="287004"/>
                  </a:lnTo>
                  <a:lnTo>
                    <a:pt x="3692884" y="293336"/>
                  </a:lnTo>
                  <a:lnTo>
                    <a:pt x="3681349" y="295656"/>
                  </a:lnTo>
                  <a:lnTo>
                    <a:pt x="29565" y="295656"/>
                  </a:lnTo>
                  <a:lnTo>
                    <a:pt x="18055" y="293336"/>
                  </a:lnTo>
                  <a:lnTo>
                    <a:pt x="8658" y="287004"/>
                  </a:lnTo>
                  <a:lnTo>
                    <a:pt x="2322" y="277600"/>
                  </a:lnTo>
                  <a:lnTo>
                    <a:pt x="0" y="266065"/>
                  </a:lnTo>
                  <a:lnTo>
                    <a:pt x="0" y="2959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1719" y="1601216"/>
            <a:ext cx="783149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581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Структура</a:t>
            </a:r>
            <a:r>
              <a:rPr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порядка</a:t>
            </a:r>
            <a:r>
              <a:rPr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ГИА-</a:t>
            </a:r>
            <a:r>
              <a:rPr spc="-50" dirty="0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1731" y="1953767"/>
            <a:ext cx="8465820" cy="3988435"/>
            <a:chOff x="141731" y="1953767"/>
            <a:chExt cx="4354195" cy="398843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1" y="1953767"/>
              <a:ext cx="4151376" cy="39883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31" y="2156459"/>
              <a:ext cx="4354068" cy="36240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2795" y="1978151"/>
              <a:ext cx="4061460" cy="389839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9600" y="1978151"/>
            <a:ext cx="7683083" cy="2718693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Times New Roman"/>
              <a:cs typeface="Times New Roman"/>
            </a:endParaRPr>
          </a:p>
          <a:p>
            <a:pPr marL="199390" indent="-155575">
              <a:lnSpc>
                <a:spcPts val="1950"/>
              </a:lnSpc>
              <a:buAutoNum type="romanUcPeriod"/>
              <a:tabLst>
                <a:tab pos="199390" algn="l"/>
              </a:tabLst>
            </a:pPr>
            <a:r>
              <a:rPr dirty="0" err="1">
                <a:solidFill>
                  <a:srgbClr val="FFFFFF"/>
                </a:solidFill>
                <a:latin typeface="Carlito"/>
                <a:cs typeface="Carlito"/>
              </a:rPr>
              <a:t>Общие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 err="1" smtClean="0">
                <a:solidFill>
                  <a:srgbClr val="FFFFFF"/>
                </a:solidFill>
                <a:latin typeface="Carlito"/>
                <a:cs typeface="Carlito"/>
              </a:rPr>
              <a:t>положения</a:t>
            </a:r>
            <a:endParaRPr lang="ru-RU" spc="-10" dirty="0" smtClean="0">
              <a:solidFill>
                <a:srgbClr val="FFFFFF"/>
              </a:solidFill>
              <a:latin typeface="Carlito"/>
              <a:cs typeface="Carlito"/>
            </a:endParaRPr>
          </a:p>
          <a:p>
            <a:pPr marL="43815" marR="424815" indent="210820">
              <a:lnSpc>
                <a:spcPts val="1870"/>
              </a:lnSpc>
              <a:spcBef>
                <a:spcPts val="114"/>
              </a:spcBef>
              <a:buAutoNum type="romanUcPeriod"/>
              <a:tabLst>
                <a:tab pos="254635" algn="l"/>
              </a:tabLst>
            </a:pPr>
            <a:r>
              <a:rPr dirty="0" err="1" smtClean="0">
                <a:solidFill>
                  <a:srgbClr val="FFFFFF"/>
                </a:solidFill>
                <a:latin typeface="Carlito"/>
                <a:cs typeface="Carlito"/>
              </a:rPr>
              <a:t>Формы</a:t>
            </a:r>
            <a:r>
              <a:rPr spc="-3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проведения</a:t>
            </a:r>
            <a:r>
              <a:rPr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rlito"/>
                <a:cs typeface="Carlito"/>
              </a:rPr>
              <a:t>у</a:t>
            </a:r>
            <a:r>
              <a:rPr spc="-10" dirty="0" err="1" smtClean="0">
                <a:solidFill>
                  <a:srgbClr val="FFFFFF"/>
                </a:solidFill>
                <a:latin typeface="Carlito"/>
                <a:cs typeface="Carlito"/>
              </a:rPr>
              <a:t>частники</a:t>
            </a:r>
            <a:r>
              <a:rPr spc="-1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endParaRPr dirty="0">
              <a:latin typeface="Carlito"/>
              <a:cs typeface="Carlito"/>
            </a:endParaRPr>
          </a:p>
          <a:p>
            <a:pPr marL="309245" indent="-265430">
              <a:lnSpc>
                <a:spcPts val="1745"/>
              </a:lnSpc>
              <a:buAutoNum type="romanUcPeriod"/>
              <a:tabLst>
                <a:tab pos="309245" algn="l"/>
              </a:tabLst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Итоговое</a:t>
            </a:r>
            <a:r>
              <a:rPr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собеседование</a:t>
            </a:r>
            <a:r>
              <a:rPr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err="1">
                <a:solidFill>
                  <a:srgbClr val="FFFFFF"/>
                </a:solidFill>
                <a:latin typeface="Carlito"/>
                <a:cs typeface="Carlito"/>
              </a:rPr>
              <a:t>по</a:t>
            </a:r>
            <a:r>
              <a:rPr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 err="1" smtClean="0">
                <a:solidFill>
                  <a:srgbClr val="FFFFFF"/>
                </a:solidFill>
                <a:latin typeface="Carlito"/>
                <a:cs typeface="Carlito"/>
              </a:rPr>
              <a:t>русскому</a:t>
            </a:r>
            <a:r>
              <a:rPr lang="ru-RU" spc="-1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 err="1" smtClean="0">
                <a:solidFill>
                  <a:srgbClr val="FFFFFF"/>
                </a:solidFill>
                <a:latin typeface="Carlito"/>
                <a:cs typeface="Carlito"/>
              </a:rPr>
              <a:t>языку</a:t>
            </a:r>
            <a:endParaRPr dirty="0">
              <a:latin typeface="Carlito"/>
              <a:cs typeface="Carlito"/>
            </a:endParaRPr>
          </a:p>
          <a:p>
            <a:pPr marL="300990" indent="-257175">
              <a:lnSpc>
                <a:spcPts val="1864"/>
              </a:lnSpc>
              <a:buAutoNum type="romanUcPeriod" startAt="4"/>
              <a:tabLst>
                <a:tab pos="300990" algn="l"/>
              </a:tabLst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Организация</a:t>
            </a:r>
            <a:r>
              <a:rPr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проведения</a:t>
            </a:r>
            <a:r>
              <a:rPr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endParaRPr dirty="0">
              <a:latin typeface="Carlito"/>
              <a:cs typeface="Carlito"/>
            </a:endParaRPr>
          </a:p>
          <a:p>
            <a:pPr marL="247015" indent="-203200">
              <a:lnSpc>
                <a:spcPts val="1864"/>
              </a:lnSpc>
              <a:buAutoNum type="romanUcPeriod" startAt="4"/>
              <a:tabLst>
                <a:tab pos="247015" algn="l"/>
              </a:tabLst>
            </a:pP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Проведение</a:t>
            </a:r>
            <a:r>
              <a:rPr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endParaRPr dirty="0">
              <a:latin typeface="Carlito"/>
              <a:cs typeface="Carlito"/>
            </a:endParaRPr>
          </a:p>
          <a:p>
            <a:pPr marL="43815" marR="45720" indent="278130">
              <a:lnSpc>
                <a:spcPts val="1870"/>
              </a:lnSpc>
              <a:spcBef>
                <a:spcPts val="120"/>
              </a:spcBef>
              <a:buAutoNum type="romanUcPeriod" startAt="4"/>
              <a:tabLst>
                <a:tab pos="321945" algn="l"/>
              </a:tabLst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Обработка,</a:t>
            </a:r>
            <a:r>
              <a:rPr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проверка</a:t>
            </a:r>
            <a:r>
              <a:rPr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экзаменационных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работ</a:t>
            </a:r>
            <a:r>
              <a:rPr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участников</a:t>
            </a:r>
            <a:r>
              <a:rPr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endParaRPr dirty="0">
              <a:latin typeface="Carlito"/>
              <a:cs typeface="Carlito"/>
            </a:endParaRPr>
          </a:p>
          <a:p>
            <a:pPr marL="43815">
              <a:lnSpc>
                <a:spcPts val="1745"/>
              </a:lnSpc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их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оценивание</a:t>
            </a:r>
            <a:endParaRPr dirty="0">
              <a:latin typeface="Carlito"/>
              <a:cs typeface="Carlito"/>
            </a:endParaRPr>
          </a:p>
          <a:p>
            <a:pPr marL="378460" indent="-334645">
              <a:lnSpc>
                <a:spcPts val="1864"/>
              </a:lnSpc>
              <a:buAutoNum type="romanUcPeriod" startAt="7"/>
              <a:tabLst>
                <a:tab pos="378460" algn="l"/>
              </a:tabLst>
            </a:pP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Утверждение,</a:t>
            </a:r>
            <a:r>
              <a:rPr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изменение</a:t>
            </a:r>
            <a:r>
              <a:rPr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и(</a:t>
            </a:r>
            <a:r>
              <a:rPr spc="-10" dirty="0" err="1">
                <a:solidFill>
                  <a:srgbClr val="FFFFFF"/>
                </a:solidFill>
                <a:latin typeface="Carlito"/>
                <a:cs typeface="Carlito"/>
              </a:rPr>
              <a:t>или</a:t>
            </a:r>
            <a:r>
              <a:rPr spc="-10" dirty="0" smtClean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r>
              <a:rPr lang="ru-RU" spc="-1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 err="1" smtClean="0">
                <a:solidFill>
                  <a:srgbClr val="FFFFFF"/>
                </a:solidFill>
                <a:latin typeface="Carlito"/>
                <a:cs typeface="Carlito"/>
              </a:rPr>
              <a:t>аннулирование</a:t>
            </a:r>
            <a:r>
              <a:rPr spc="-2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0" dirty="0">
                <a:solidFill>
                  <a:srgbClr val="FFFFFF"/>
                </a:solidFill>
                <a:latin typeface="Carlito"/>
                <a:cs typeface="Carlito"/>
              </a:rPr>
              <a:t>результатов</a:t>
            </a:r>
            <a:r>
              <a:rPr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endParaRPr dirty="0">
              <a:latin typeface="Carlito"/>
              <a:cs typeface="Carlito"/>
            </a:endParaRPr>
          </a:p>
          <a:p>
            <a:pPr marL="429895" indent="-386080">
              <a:lnSpc>
                <a:spcPts val="1870"/>
              </a:lnSpc>
              <a:buAutoNum type="romanUcPeriod" startAt="8"/>
              <a:tabLst>
                <a:tab pos="429895" algn="l"/>
              </a:tabLst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Оценка</a:t>
            </a:r>
            <a:r>
              <a:rPr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0" dirty="0">
                <a:solidFill>
                  <a:srgbClr val="FFFFFF"/>
                </a:solidFill>
                <a:latin typeface="Carlito"/>
                <a:cs typeface="Carlito"/>
              </a:rPr>
              <a:t>результатов</a:t>
            </a:r>
            <a:r>
              <a:rPr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25" dirty="0">
                <a:solidFill>
                  <a:srgbClr val="FFFFFF"/>
                </a:solidFill>
                <a:latin typeface="Carlito"/>
                <a:cs typeface="Carlito"/>
              </a:rPr>
              <a:t>ГИА</a:t>
            </a:r>
            <a:endParaRPr dirty="0">
              <a:latin typeface="Carlito"/>
              <a:cs typeface="Carlito"/>
            </a:endParaRPr>
          </a:p>
          <a:p>
            <a:pPr marL="312420" indent="-268605">
              <a:lnSpc>
                <a:spcPts val="1955"/>
              </a:lnSpc>
              <a:buAutoNum type="romanUcPeriod" startAt="8"/>
              <a:tabLst>
                <a:tab pos="312420" algn="l"/>
              </a:tabLst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Приём</a:t>
            </a:r>
            <a:r>
              <a:rPr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рассмотрение</a:t>
            </a:r>
            <a:r>
              <a:rPr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апелляций</a:t>
            </a:r>
            <a:endParaRPr dirty="0">
              <a:latin typeface="Carlito"/>
              <a:cs typeface="Carlito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3181" y="6103707"/>
            <a:ext cx="1777781" cy="7643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61719" y="6331883"/>
            <a:ext cx="1595682" cy="41934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55880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latin typeface="Carlito"/>
                <a:cs typeface="Carlito"/>
              </a:rPr>
              <a:t>Нарушение Порядка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ГИА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170962" y="6079174"/>
            <a:ext cx="1728470" cy="792480"/>
            <a:chOff x="3008260" y="6065523"/>
            <a:chExt cx="1728470" cy="79248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8260" y="6260446"/>
              <a:ext cx="388217" cy="4308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2528" y="6071616"/>
              <a:ext cx="1274064" cy="7863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94532" y="6065523"/>
              <a:ext cx="1208544" cy="7924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9772" y="6099048"/>
              <a:ext cx="1184148" cy="71475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09772" y="6099048"/>
              <a:ext cx="1184275" cy="715010"/>
            </a:xfrm>
            <a:custGeom>
              <a:avLst/>
              <a:gdLst/>
              <a:ahLst/>
              <a:cxnLst/>
              <a:rect l="l" t="t" r="r" b="b"/>
              <a:pathLst>
                <a:path w="1184275" h="715009">
                  <a:moveTo>
                    <a:pt x="0" y="71475"/>
                  </a:moveTo>
                  <a:lnTo>
                    <a:pt x="5617" y="43655"/>
                  </a:lnTo>
                  <a:lnTo>
                    <a:pt x="20939" y="20935"/>
                  </a:lnTo>
                  <a:lnTo>
                    <a:pt x="43666" y="5617"/>
                  </a:lnTo>
                  <a:lnTo>
                    <a:pt x="71500" y="0"/>
                  </a:lnTo>
                  <a:lnTo>
                    <a:pt x="1112647" y="0"/>
                  </a:lnTo>
                  <a:lnTo>
                    <a:pt x="1140481" y="5617"/>
                  </a:lnTo>
                  <a:lnTo>
                    <a:pt x="1163208" y="20935"/>
                  </a:lnTo>
                  <a:lnTo>
                    <a:pt x="1178530" y="43655"/>
                  </a:lnTo>
                  <a:lnTo>
                    <a:pt x="1184148" y="71475"/>
                  </a:lnTo>
                  <a:lnTo>
                    <a:pt x="1184148" y="643280"/>
                  </a:lnTo>
                  <a:lnTo>
                    <a:pt x="1178530" y="671102"/>
                  </a:lnTo>
                  <a:lnTo>
                    <a:pt x="1163208" y="693822"/>
                  </a:lnTo>
                  <a:lnTo>
                    <a:pt x="1140481" y="709140"/>
                  </a:lnTo>
                  <a:lnTo>
                    <a:pt x="1112647" y="714757"/>
                  </a:lnTo>
                  <a:lnTo>
                    <a:pt x="71500" y="714755"/>
                  </a:lnTo>
                  <a:lnTo>
                    <a:pt x="43666" y="709138"/>
                  </a:lnTo>
                  <a:lnTo>
                    <a:pt x="20939" y="693820"/>
                  </a:lnTo>
                  <a:lnTo>
                    <a:pt x="5617" y="671101"/>
                  </a:lnTo>
                  <a:lnTo>
                    <a:pt x="0" y="643279"/>
                  </a:lnTo>
                  <a:lnTo>
                    <a:pt x="0" y="71475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72475" y="6120790"/>
            <a:ext cx="1184148" cy="630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5"/>
              </a:spcBef>
            </a:pPr>
            <a:r>
              <a:rPr sz="1400" spc="-20" dirty="0">
                <a:latin typeface="Carlito"/>
                <a:cs typeface="Carlito"/>
              </a:rPr>
              <a:t>КоАП</a:t>
            </a:r>
            <a:endParaRPr sz="1400" dirty="0">
              <a:latin typeface="Carlito"/>
              <a:cs typeface="Carlito"/>
            </a:endParaRPr>
          </a:p>
          <a:p>
            <a:pPr algn="ctr">
              <a:lnSpc>
                <a:spcPts val="1535"/>
              </a:lnSpc>
            </a:pPr>
            <a:r>
              <a:rPr sz="1400" dirty="0">
                <a:latin typeface="Carlito"/>
                <a:cs typeface="Carlito"/>
              </a:rPr>
              <a:t>статья</a:t>
            </a:r>
            <a:r>
              <a:rPr sz="1400" spc="-10" dirty="0">
                <a:latin typeface="Carlito"/>
                <a:cs typeface="Carlito"/>
              </a:rPr>
              <a:t> 19.30</a:t>
            </a:r>
            <a:endParaRPr sz="1400" dirty="0">
              <a:latin typeface="Carlito"/>
              <a:cs typeface="Carlito"/>
            </a:endParaRPr>
          </a:p>
          <a:p>
            <a:pPr algn="ctr">
              <a:lnSpc>
                <a:spcPts val="1610"/>
              </a:lnSpc>
            </a:pPr>
            <a:r>
              <a:rPr sz="1400" dirty="0">
                <a:latin typeface="Carlito"/>
                <a:cs typeface="Carlito"/>
              </a:rPr>
              <a:t>часть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50" dirty="0">
                <a:latin typeface="Carlito"/>
                <a:cs typeface="Carlito"/>
              </a:rPr>
              <a:t>4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942200" y="6103707"/>
            <a:ext cx="4261937" cy="821055"/>
            <a:chOff x="4814200" y="6035039"/>
            <a:chExt cx="3538220" cy="821055"/>
          </a:xfrm>
        </p:grpSpPr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14200" y="6260445"/>
              <a:ext cx="388217" cy="4308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45608" y="6035039"/>
              <a:ext cx="3106674" cy="820674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4591109" y="6083909"/>
            <a:ext cx="3499933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>
              <a:lnSpc>
                <a:spcPts val="138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Штраф</a:t>
            </a:r>
            <a:endParaRPr sz="1200" dirty="0">
              <a:latin typeface="Carlito"/>
              <a:cs typeface="Carlito"/>
            </a:endParaRPr>
          </a:p>
          <a:p>
            <a:pPr marL="122555" indent="-109855">
              <a:lnSpc>
                <a:spcPts val="1320"/>
              </a:lnSpc>
              <a:buChar char="•"/>
              <a:tabLst>
                <a:tab pos="122555" algn="l"/>
              </a:tabLst>
            </a:pPr>
            <a:r>
              <a:rPr sz="1200" spc="-10" dirty="0">
                <a:latin typeface="Carlito"/>
                <a:cs typeface="Carlito"/>
              </a:rPr>
              <a:t>Граждане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–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от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до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</a:t>
            </a:r>
            <a:r>
              <a:rPr sz="1200" spc="-10" dirty="0">
                <a:latin typeface="Carlito"/>
                <a:cs typeface="Carlito"/>
              </a:rPr>
              <a:t> т.руб.</a:t>
            </a:r>
            <a:endParaRPr sz="1200" dirty="0">
              <a:latin typeface="Carlito"/>
              <a:cs typeface="Carlito"/>
            </a:endParaRPr>
          </a:p>
          <a:p>
            <a:pPr marL="122555" indent="-109855">
              <a:lnSpc>
                <a:spcPts val="1320"/>
              </a:lnSpc>
              <a:buChar char="•"/>
              <a:tabLst>
                <a:tab pos="122555" algn="l"/>
              </a:tabLst>
            </a:pPr>
            <a:r>
              <a:rPr sz="1200" spc="-10" dirty="0">
                <a:latin typeface="Carlito"/>
                <a:cs typeface="Carlito"/>
              </a:rPr>
              <a:t>Должностные </a:t>
            </a:r>
            <a:r>
              <a:rPr sz="1200" dirty="0">
                <a:latin typeface="Carlito"/>
                <a:cs typeface="Carlito"/>
              </a:rPr>
              <a:t>лица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–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от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20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до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40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т.руб.</a:t>
            </a:r>
            <a:endParaRPr sz="1200" dirty="0">
              <a:latin typeface="Carlito"/>
              <a:cs typeface="Carlito"/>
            </a:endParaRPr>
          </a:p>
          <a:p>
            <a:pPr marL="122555" indent="-109855">
              <a:lnSpc>
                <a:spcPts val="1380"/>
              </a:lnSpc>
              <a:buChar char="•"/>
              <a:tabLst>
                <a:tab pos="122555" algn="l"/>
              </a:tabLst>
            </a:pPr>
            <a:r>
              <a:rPr sz="1200" spc="-10" dirty="0">
                <a:latin typeface="Carlito"/>
                <a:cs typeface="Carlito"/>
              </a:rPr>
              <a:t>Юридические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лица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–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от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50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до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200</a:t>
            </a:r>
            <a:r>
              <a:rPr sz="1200" spc="-10" dirty="0">
                <a:latin typeface="Carlito"/>
                <a:cs typeface="Carlito"/>
              </a:rPr>
              <a:t> т.руб.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3483" y="2811747"/>
            <a:ext cx="3644265" cy="2583815"/>
            <a:chOff x="443483" y="2811747"/>
            <a:chExt cx="3644265" cy="2583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12" y="2811747"/>
              <a:ext cx="3601219" cy="2583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3" y="3678935"/>
              <a:ext cx="3643884" cy="16581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5" y="2820923"/>
              <a:ext cx="3529584" cy="25206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9015" y="2820923"/>
              <a:ext cx="3529965" cy="2520950"/>
            </a:xfrm>
            <a:custGeom>
              <a:avLst/>
              <a:gdLst/>
              <a:ahLst/>
              <a:cxnLst/>
              <a:rect l="l" t="t" r="r" b="b"/>
              <a:pathLst>
                <a:path w="3529965" h="2520950">
                  <a:moveTo>
                    <a:pt x="0" y="763777"/>
                  </a:moveTo>
                  <a:lnTo>
                    <a:pt x="1449705" y="763777"/>
                  </a:lnTo>
                  <a:lnTo>
                    <a:pt x="1449705" y="565530"/>
                  </a:lnTo>
                  <a:lnTo>
                    <a:pt x="1134617" y="565530"/>
                  </a:lnTo>
                  <a:lnTo>
                    <a:pt x="1764791" y="0"/>
                  </a:lnTo>
                  <a:lnTo>
                    <a:pt x="2394966" y="565530"/>
                  </a:lnTo>
                  <a:lnTo>
                    <a:pt x="2079878" y="565530"/>
                  </a:lnTo>
                  <a:lnTo>
                    <a:pt x="2079878" y="763777"/>
                  </a:lnTo>
                  <a:lnTo>
                    <a:pt x="3529584" y="763777"/>
                  </a:lnTo>
                  <a:lnTo>
                    <a:pt x="3529584" y="2520696"/>
                  </a:lnTo>
                  <a:lnTo>
                    <a:pt x="0" y="2520696"/>
                  </a:lnTo>
                  <a:lnTo>
                    <a:pt x="0" y="76377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88388" y="3745433"/>
            <a:ext cx="1424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Допуск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ГИА: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670" y="4233798"/>
            <a:ext cx="3310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нет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академической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задолженности;</a:t>
            </a:r>
            <a:endParaRPr sz="1500">
              <a:latin typeface="Arial"/>
              <a:cs typeface="Arial"/>
            </a:endParaRPr>
          </a:p>
          <a:p>
            <a:pPr marL="12700" marR="149225" indent="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учебный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план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выполнен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полном объёме;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зачёт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итоговое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собеседование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46547" y="2828512"/>
            <a:ext cx="3635375" cy="2583815"/>
            <a:chOff x="5146547" y="2828512"/>
            <a:chExt cx="3635375" cy="25838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592" y="2828512"/>
              <a:ext cx="3599703" cy="2583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547" y="3688080"/>
              <a:ext cx="3412236" cy="16733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699" y="2837688"/>
              <a:ext cx="3528059" cy="25206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19699" y="2837688"/>
              <a:ext cx="3528060" cy="2520950"/>
            </a:xfrm>
            <a:custGeom>
              <a:avLst/>
              <a:gdLst/>
              <a:ahLst/>
              <a:cxnLst/>
              <a:rect l="l" t="t" r="r" b="b"/>
              <a:pathLst>
                <a:path w="3528059" h="2520950">
                  <a:moveTo>
                    <a:pt x="0" y="764921"/>
                  </a:moveTo>
                  <a:lnTo>
                    <a:pt x="1448943" y="764921"/>
                  </a:lnTo>
                  <a:lnTo>
                    <a:pt x="1448943" y="487934"/>
                  </a:lnTo>
                  <a:lnTo>
                    <a:pt x="1133855" y="487934"/>
                  </a:lnTo>
                  <a:lnTo>
                    <a:pt x="1764029" y="0"/>
                  </a:lnTo>
                  <a:lnTo>
                    <a:pt x="2394204" y="487934"/>
                  </a:lnTo>
                  <a:lnTo>
                    <a:pt x="2079117" y="487934"/>
                  </a:lnTo>
                  <a:lnTo>
                    <a:pt x="2079117" y="764921"/>
                  </a:lnTo>
                  <a:lnTo>
                    <a:pt x="3528059" y="764921"/>
                  </a:lnTo>
                  <a:lnTo>
                    <a:pt x="3528059" y="2520696"/>
                  </a:lnTo>
                  <a:lnTo>
                    <a:pt x="0" y="2520696"/>
                  </a:lnTo>
                  <a:lnTo>
                    <a:pt x="0" y="764921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72021" y="3754882"/>
            <a:ext cx="1425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Допуск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ГИА: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9709" y="4254754"/>
            <a:ext cx="3117850" cy="9436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37820" indent="127635">
              <a:lnSpc>
                <a:spcPct val="100699"/>
              </a:lnSpc>
              <a:spcBef>
                <a:spcPts val="85"/>
              </a:spcBef>
              <a:buSzPct val="106666"/>
              <a:buChar char="•"/>
              <a:tabLst>
                <a:tab pos="140335" algn="l"/>
              </a:tabLst>
            </a:pPr>
            <a:r>
              <a:rPr sz="1500" dirty="0">
                <a:latin typeface="Arial"/>
                <a:cs typeface="Arial"/>
              </a:rPr>
              <a:t>получение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промежуточной аттестации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отметок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ниже </a:t>
            </a:r>
            <a:r>
              <a:rPr sz="1500" spc="-10" dirty="0">
                <a:latin typeface="Arial"/>
                <a:cs typeface="Arial"/>
              </a:rPr>
              <a:t>удовлетворительных;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зачёт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итоговое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собеседование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42988" y="65544"/>
            <a:ext cx="1935480" cy="591820"/>
            <a:chOff x="7142988" y="65544"/>
            <a:chExt cx="1935480" cy="59182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7821" y="98885"/>
              <a:ext cx="1822764" cy="4407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2988" y="65544"/>
              <a:ext cx="1935479" cy="591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5952" y="117347"/>
              <a:ext cx="1751076" cy="3688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84136" y="86880"/>
              <a:ext cx="1221485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0060" y="86880"/>
              <a:ext cx="939546" cy="51128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235952" y="117347"/>
            <a:ext cx="1751330" cy="36893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latin typeface="Arial"/>
                <a:cs typeface="Arial"/>
              </a:rPr>
              <a:t>Пункты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91538" y="683005"/>
            <a:ext cx="5426075" cy="1183005"/>
            <a:chOff x="1891538" y="683005"/>
            <a:chExt cx="5426075" cy="1183005"/>
          </a:xfrm>
        </p:grpSpPr>
        <p:sp>
          <p:nvSpPr>
            <p:cNvPr id="24" name="object 24"/>
            <p:cNvSpPr/>
            <p:nvPr/>
          </p:nvSpPr>
          <p:spPr>
            <a:xfrm>
              <a:off x="1904238" y="1517141"/>
              <a:ext cx="5400675" cy="335915"/>
            </a:xfrm>
            <a:custGeom>
              <a:avLst/>
              <a:gdLst/>
              <a:ahLst/>
              <a:cxnLst/>
              <a:rect l="l" t="t" r="r" b="b"/>
              <a:pathLst>
                <a:path w="5400675" h="335914">
                  <a:moveTo>
                    <a:pt x="2633472" y="0"/>
                  </a:moveTo>
                  <a:lnTo>
                    <a:pt x="2633472" y="216027"/>
                  </a:lnTo>
                  <a:lnTo>
                    <a:pt x="5400547" y="216027"/>
                  </a:lnTo>
                  <a:lnTo>
                    <a:pt x="5400547" y="335915"/>
                  </a:lnTo>
                </a:path>
                <a:path w="5400675" h="335914">
                  <a:moveTo>
                    <a:pt x="2633599" y="0"/>
                  </a:moveTo>
                  <a:lnTo>
                    <a:pt x="2633599" y="216027"/>
                  </a:lnTo>
                  <a:lnTo>
                    <a:pt x="0" y="216027"/>
                  </a:lnTo>
                  <a:lnTo>
                    <a:pt x="0" y="335915"/>
                  </a:lnTo>
                </a:path>
              </a:pathLst>
            </a:custGeom>
            <a:ln w="25400">
              <a:solidFill>
                <a:srgbClr val="3987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73958" y="695705"/>
              <a:ext cx="2129155" cy="821690"/>
            </a:xfrm>
            <a:custGeom>
              <a:avLst/>
              <a:gdLst/>
              <a:ahLst/>
              <a:cxnLst/>
              <a:rect l="l" t="t" r="r" b="b"/>
              <a:pathLst>
                <a:path w="2129154" h="821690">
                  <a:moveTo>
                    <a:pt x="2046858" y="0"/>
                  </a:moveTo>
                  <a:lnTo>
                    <a:pt x="82168" y="0"/>
                  </a:lnTo>
                  <a:lnTo>
                    <a:pt x="50202" y="6463"/>
                  </a:lnTo>
                  <a:lnTo>
                    <a:pt x="24082" y="24082"/>
                  </a:lnTo>
                  <a:lnTo>
                    <a:pt x="6463" y="50202"/>
                  </a:lnTo>
                  <a:lnTo>
                    <a:pt x="0" y="82169"/>
                  </a:lnTo>
                  <a:lnTo>
                    <a:pt x="0" y="739267"/>
                  </a:lnTo>
                  <a:lnTo>
                    <a:pt x="6463" y="771233"/>
                  </a:lnTo>
                  <a:lnTo>
                    <a:pt x="24082" y="797353"/>
                  </a:lnTo>
                  <a:lnTo>
                    <a:pt x="50202" y="814972"/>
                  </a:lnTo>
                  <a:lnTo>
                    <a:pt x="82168" y="821436"/>
                  </a:lnTo>
                  <a:lnTo>
                    <a:pt x="2046858" y="821436"/>
                  </a:lnTo>
                  <a:lnTo>
                    <a:pt x="2078825" y="814972"/>
                  </a:lnTo>
                  <a:lnTo>
                    <a:pt x="2104945" y="797353"/>
                  </a:lnTo>
                  <a:lnTo>
                    <a:pt x="2122564" y="771233"/>
                  </a:lnTo>
                  <a:lnTo>
                    <a:pt x="2129028" y="739267"/>
                  </a:lnTo>
                  <a:lnTo>
                    <a:pt x="2129028" y="82169"/>
                  </a:lnTo>
                  <a:lnTo>
                    <a:pt x="2122564" y="50202"/>
                  </a:lnTo>
                  <a:lnTo>
                    <a:pt x="2104945" y="24082"/>
                  </a:lnTo>
                  <a:lnTo>
                    <a:pt x="2078825" y="6463"/>
                  </a:lnTo>
                  <a:lnTo>
                    <a:pt x="204685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3958" y="695705"/>
              <a:ext cx="2129155" cy="821690"/>
            </a:xfrm>
            <a:custGeom>
              <a:avLst/>
              <a:gdLst/>
              <a:ahLst/>
              <a:cxnLst/>
              <a:rect l="l" t="t" r="r" b="b"/>
              <a:pathLst>
                <a:path w="2129154" h="821690">
                  <a:moveTo>
                    <a:pt x="0" y="82169"/>
                  </a:moveTo>
                  <a:lnTo>
                    <a:pt x="6463" y="50202"/>
                  </a:lnTo>
                  <a:lnTo>
                    <a:pt x="24082" y="24082"/>
                  </a:lnTo>
                  <a:lnTo>
                    <a:pt x="50202" y="6463"/>
                  </a:lnTo>
                  <a:lnTo>
                    <a:pt x="82168" y="0"/>
                  </a:lnTo>
                  <a:lnTo>
                    <a:pt x="2046858" y="0"/>
                  </a:lnTo>
                  <a:lnTo>
                    <a:pt x="2078825" y="6463"/>
                  </a:lnTo>
                  <a:lnTo>
                    <a:pt x="2104945" y="24082"/>
                  </a:lnTo>
                  <a:lnTo>
                    <a:pt x="2122564" y="50202"/>
                  </a:lnTo>
                  <a:lnTo>
                    <a:pt x="2129028" y="82169"/>
                  </a:lnTo>
                  <a:lnTo>
                    <a:pt x="2129028" y="739267"/>
                  </a:lnTo>
                  <a:lnTo>
                    <a:pt x="2122564" y="771233"/>
                  </a:lnTo>
                  <a:lnTo>
                    <a:pt x="2104945" y="797353"/>
                  </a:lnTo>
                  <a:lnTo>
                    <a:pt x="2078825" y="814972"/>
                  </a:lnTo>
                  <a:lnTo>
                    <a:pt x="2046858" y="821436"/>
                  </a:lnTo>
                  <a:lnTo>
                    <a:pt x="82168" y="821436"/>
                  </a:lnTo>
                  <a:lnTo>
                    <a:pt x="50202" y="814972"/>
                  </a:lnTo>
                  <a:lnTo>
                    <a:pt x="24082" y="797353"/>
                  </a:lnTo>
                  <a:lnTo>
                    <a:pt x="6463" y="771233"/>
                  </a:lnTo>
                  <a:lnTo>
                    <a:pt x="0" y="739267"/>
                  </a:lnTo>
                  <a:lnTo>
                    <a:pt x="0" y="821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18738" y="831341"/>
              <a:ext cx="2127885" cy="822960"/>
            </a:xfrm>
            <a:custGeom>
              <a:avLst/>
              <a:gdLst/>
              <a:ahLst/>
              <a:cxnLst/>
              <a:rect l="l" t="t" r="r" b="b"/>
              <a:pathLst>
                <a:path w="2127885" h="822960">
                  <a:moveTo>
                    <a:pt x="2045208" y="0"/>
                  </a:moveTo>
                  <a:lnTo>
                    <a:pt x="82296" y="0"/>
                  </a:lnTo>
                  <a:lnTo>
                    <a:pt x="50256" y="6465"/>
                  </a:lnTo>
                  <a:lnTo>
                    <a:pt x="24098" y="24098"/>
                  </a:lnTo>
                  <a:lnTo>
                    <a:pt x="6465" y="50256"/>
                  </a:lnTo>
                  <a:lnTo>
                    <a:pt x="0" y="82296"/>
                  </a:lnTo>
                  <a:lnTo>
                    <a:pt x="0" y="740663"/>
                  </a:lnTo>
                  <a:lnTo>
                    <a:pt x="6465" y="772703"/>
                  </a:lnTo>
                  <a:lnTo>
                    <a:pt x="24098" y="798861"/>
                  </a:lnTo>
                  <a:lnTo>
                    <a:pt x="50256" y="816494"/>
                  </a:lnTo>
                  <a:lnTo>
                    <a:pt x="82296" y="822960"/>
                  </a:lnTo>
                  <a:lnTo>
                    <a:pt x="2045208" y="822960"/>
                  </a:lnTo>
                  <a:lnTo>
                    <a:pt x="2077247" y="816494"/>
                  </a:lnTo>
                  <a:lnTo>
                    <a:pt x="2103405" y="798861"/>
                  </a:lnTo>
                  <a:lnTo>
                    <a:pt x="2121038" y="772703"/>
                  </a:lnTo>
                  <a:lnTo>
                    <a:pt x="2127504" y="740663"/>
                  </a:lnTo>
                  <a:lnTo>
                    <a:pt x="2127504" y="82296"/>
                  </a:lnTo>
                  <a:lnTo>
                    <a:pt x="2121038" y="50256"/>
                  </a:lnTo>
                  <a:lnTo>
                    <a:pt x="2103405" y="24098"/>
                  </a:lnTo>
                  <a:lnTo>
                    <a:pt x="2077247" y="6465"/>
                  </a:lnTo>
                  <a:lnTo>
                    <a:pt x="20452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18738" y="831341"/>
              <a:ext cx="2127885" cy="822960"/>
            </a:xfrm>
            <a:custGeom>
              <a:avLst/>
              <a:gdLst/>
              <a:ahLst/>
              <a:cxnLst/>
              <a:rect l="l" t="t" r="r" b="b"/>
              <a:pathLst>
                <a:path w="2127885" h="822960">
                  <a:moveTo>
                    <a:pt x="0" y="82296"/>
                  </a:moveTo>
                  <a:lnTo>
                    <a:pt x="6465" y="50256"/>
                  </a:lnTo>
                  <a:lnTo>
                    <a:pt x="24098" y="24098"/>
                  </a:lnTo>
                  <a:lnTo>
                    <a:pt x="50256" y="6465"/>
                  </a:lnTo>
                  <a:lnTo>
                    <a:pt x="82296" y="0"/>
                  </a:lnTo>
                  <a:lnTo>
                    <a:pt x="2045208" y="0"/>
                  </a:lnTo>
                  <a:lnTo>
                    <a:pt x="2077247" y="6465"/>
                  </a:lnTo>
                  <a:lnTo>
                    <a:pt x="2103405" y="24098"/>
                  </a:lnTo>
                  <a:lnTo>
                    <a:pt x="2121038" y="50256"/>
                  </a:lnTo>
                  <a:lnTo>
                    <a:pt x="2127504" y="82296"/>
                  </a:lnTo>
                  <a:lnTo>
                    <a:pt x="2127504" y="740663"/>
                  </a:lnTo>
                  <a:lnTo>
                    <a:pt x="2121038" y="772703"/>
                  </a:lnTo>
                  <a:lnTo>
                    <a:pt x="2103405" y="798861"/>
                  </a:lnTo>
                  <a:lnTo>
                    <a:pt x="2077247" y="816494"/>
                  </a:lnTo>
                  <a:lnTo>
                    <a:pt x="2045208" y="822960"/>
                  </a:lnTo>
                  <a:lnTo>
                    <a:pt x="82296" y="822960"/>
                  </a:lnTo>
                  <a:lnTo>
                    <a:pt x="50256" y="816494"/>
                  </a:lnTo>
                  <a:lnTo>
                    <a:pt x="24098" y="798861"/>
                  </a:lnTo>
                  <a:lnTo>
                    <a:pt x="6465" y="772703"/>
                  </a:lnTo>
                  <a:lnTo>
                    <a:pt x="0" y="740663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70452" y="1089152"/>
            <a:ext cx="1624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Участники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ГИА-</a:t>
            </a:r>
            <a:r>
              <a:rPr sz="1600" spc="-5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7558" y="1839722"/>
            <a:ext cx="2898140" cy="984250"/>
            <a:chOff x="527558" y="1839722"/>
            <a:chExt cx="2898140" cy="984250"/>
          </a:xfrm>
        </p:grpSpPr>
        <p:sp>
          <p:nvSpPr>
            <p:cNvPr id="31" name="object 31"/>
            <p:cNvSpPr/>
            <p:nvPr/>
          </p:nvSpPr>
          <p:spPr>
            <a:xfrm>
              <a:off x="540258" y="1852422"/>
              <a:ext cx="2729865" cy="822960"/>
            </a:xfrm>
            <a:custGeom>
              <a:avLst/>
              <a:gdLst/>
              <a:ahLst/>
              <a:cxnLst/>
              <a:rect l="l" t="t" r="r" b="b"/>
              <a:pathLst>
                <a:path w="2729865" h="822960">
                  <a:moveTo>
                    <a:pt x="2647188" y="0"/>
                  </a:moveTo>
                  <a:lnTo>
                    <a:pt x="82296" y="0"/>
                  </a:lnTo>
                  <a:lnTo>
                    <a:pt x="50261" y="6465"/>
                  </a:lnTo>
                  <a:lnTo>
                    <a:pt x="24103" y="24098"/>
                  </a:lnTo>
                  <a:lnTo>
                    <a:pt x="6466" y="50256"/>
                  </a:lnTo>
                  <a:lnTo>
                    <a:pt x="0" y="82295"/>
                  </a:lnTo>
                  <a:lnTo>
                    <a:pt x="0" y="740663"/>
                  </a:lnTo>
                  <a:lnTo>
                    <a:pt x="6466" y="772703"/>
                  </a:lnTo>
                  <a:lnTo>
                    <a:pt x="24103" y="798861"/>
                  </a:lnTo>
                  <a:lnTo>
                    <a:pt x="50261" y="816494"/>
                  </a:lnTo>
                  <a:lnTo>
                    <a:pt x="82296" y="822960"/>
                  </a:lnTo>
                  <a:lnTo>
                    <a:pt x="2647188" y="822960"/>
                  </a:lnTo>
                  <a:lnTo>
                    <a:pt x="2679227" y="816494"/>
                  </a:lnTo>
                  <a:lnTo>
                    <a:pt x="2705385" y="798861"/>
                  </a:lnTo>
                  <a:lnTo>
                    <a:pt x="2723018" y="772703"/>
                  </a:lnTo>
                  <a:lnTo>
                    <a:pt x="2729484" y="740663"/>
                  </a:lnTo>
                  <a:lnTo>
                    <a:pt x="2729484" y="82295"/>
                  </a:lnTo>
                  <a:lnTo>
                    <a:pt x="2723018" y="50256"/>
                  </a:lnTo>
                  <a:lnTo>
                    <a:pt x="2705385" y="24098"/>
                  </a:lnTo>
                  <a:lnTo>
                    <a:pt x="2679227" y="6465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258" y="1852422"/>
              <a:ext cx="2729865" cy="822960"/>
            </a:xfrm>
            <a:custGeom>
              <a:avLst/>
              <a:gdLst/>
              <a:ahLst/>
              <a:cxnLst/>
              <a:rect l="l" t="t" r="r" b="b"/>
              <a:pathLst>
                <a:path w="2729865" h="822960">
                  <a:moveTo>
                    <a:pt x="0" y="82295"/>
                  </a:moveTo>
                  <a:lnTo>
                    <a:pt x="6466" y="50256"/>
                  </a:lnTo>
                  <a:lnTo>
                    <a:pt x="24103" y="24098"/>
                  </a:lnTo>
                  <a:lnTo>
                    <a:pt x="50261" y="6465"/>
                  </a:lnTo>
                  <a:lnTo>
                    <a:pt x="82296" y="0"/>
                  </a:lnTo>
                  <a:lnTo>
                    <a:pt x="2647188" y="0"/>
                  </a:lnTo>
                  <a:lnTo>
                    <a:pt x="2679227" y="6465"/>
                  </a:lnTo>
                  <a:lnTo>
                    <a:pt x="2705385" y="24098"/>
                  </a:lnTo>
                  <a:lnTo>
                    <a:pt x="2723018" y="50256"/>
                  </a:lnTo>
                  <a:lnTo>
                    <a:pt x="2729484" y="82295"/>
                  </a:lnTo>
                  <a:lnTo>
                    <a:pt x="2729484" y="740663"/>
                  </a:lnTo>
                  <a:lnTo>
                    <a:pt x="2723018" y="772703"/>
                  </a:lnTo>
                  <a:lnTo>
                    <a:pt x="2705385" y="798861"/>
                  </a:lnTo>
                  <a:lnTo>
                    <a:pt x="2679227" y="816494"/>
                  </a:lnTo>
                  <a:lnTo>
                    <a:pt x="2647188" y="822960"/>
                  </a:lnTo>
                  <a:lnTo>
                    <a:pt x="82296" y="822960"/>
                  </a:lnTo>
                  <a:lnTo>
                    <a:pt x="50261" y="816494"/>
                  </a:lnTo>
                  <a:lnTo>
                    <a:pt x="24103" y="798861"/>
                  </a:lnTo>
                  <a:lnTo>
                    <a:pt x="6466" y="772703"/>
                  </a:lnTo>
                  <a:lnTo>
                    <a:pt x="0" y="740663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5038" y="1989582"/>
              <a:ext cx="2727960" cy="821690"/>
            </a:xfrm>
            <a:custGeom>
              <a:avLst/>
              <a:gdLst/>
              <a:ahLst/>
              <a:cxnLst/>
              <a:rect l="l" t="t" r="r" b="b"/>
              <a:pathLst>
                <a:path w="2727960" h="821689">
                  <a:moveTo>
                    <a:pt x="2645791" y="0"/>
                  </a:moveTo>
                  <a:lnTo>
                    <a:pt x="82143" y="0"/>
                  </a:lnTo>
                  <a:lnTo>
                    <a:pt x="50170" y="6463"/>
                  </a:lnTo>
                  <a:lnTo>
                    <a:pt x="24060" y="24082"/>
                  </a:lnTo>
                  <a:lnTo>
                    <a:pt x="6455" y="50202"/>
                  </a:lnTo>
                  <a:lnTo>
                    <a:pt x="0" y="82168"/>
                  </a:lnTo>
                  <a:lnTo>
                    <a:pt x="0" y="739266"/>
                  </a:lnTo>
                  <a:lnTo>
                    <a:pt x="6455" y="771233"/>
                  </a:lnTo>
                  <a:lnTo>
                    <a:pt x="24060" y="797353"/>
                  </a:lnTo>
                  <a:lnTo>
                    <a:pt x="50170" y="814972"/>
                  </a:lnTo>
                  <a:lnTo>
                    <a:pt x="82143" y="821435"/>
                  </a:lnTo>
                  <a:lnTo>
                    <a:pt x="2645791" y="821435"/>
                  </a:lnTo>
                  <a:lnTo>
                    <a:pt x="2677757" y="814972"/>
                  </a:lnTo>
                  <a:lnTo>
                    <a:pt x="2703877" y="797353"/>
                  </a:lnTo>
                  <a:lnTo>
                    <a:pt x="2721496" y="771233"/>
                  </a:lnTo>
                  <a:lnTo>
                    <a:pt x="2727960" y="739266"/>
                  </a:lnTo>
                  <a:lnTo>
                    <a:pt x="2727960" y="82168"/>
                  </a:lnTo>
                  <a:lnTo>
                    <a:pt x="2721496" y="50202"/>
                  </a:lnTo>
                  <a:lnTo>
                    <a:pt x="2703877" y="24082"/>
                  </a:lnTo>
                  <a:lnTo>
                    <a:pt x="2677757" y="6463"/>
                  </a:lnTo>
                  <a:lnTo>
                    <a:pt x="26457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5038" y="1989582"/>
              <a:ext cx="2727960" cy="821690"/>
            </a:xfrm>
            <a:custGeom>
              <a:avLst/>
              <a:gdLst/>
              <a:ahLst/>
              <a:cxnLst/>
              <a:rect l="l" t="t" r="r" b="b"/>
              <a:pathLst>
                <a:path w="2727960" h="821689">
                  <a:moveTo>
                    <a:pt x="0" y="82168"/>
                  </a:moveTo>
                  <a:lnTo>
                    <a:pt x="6455" y="50202"/>
                  </a:lnTo>
                  <a:lnTo>
                    <a:pt x="24060" y="24082"/>
                  </a:lnTo>
                  <a:lnTo>
                    <a:pt x="50170" y="6463"/>
                  </a:lnTo>
                  <a:lnTo>
                    <a:pt x="82143" y="0"/>
                  </a:lnTo>
                  <a:lnTo>
                    <a:pt x="2645791" y="0"/>
                  </a:lnTo>
                  <a:lnTo>
                    <a:pt x="2677757" y="6463"/>
                  </a:lnTo>
                  <a:lnTo>
                    <a:pt x="2703877" y="24082"/>
                  </a:lnTo>
                  <a:lnTo>
                    <a:pt x="2721496" y="50202"/>
                  </a:lnTo>
                  <a:lnTo>
                    <a:pt x="2727960" y="82168"/>
                  </a:lnTo>
                  <a:lnTo>
                    <a:pt x="2727960" y="739266"/>
                  </a:lnTo>
                  <a:lnTo>
                    <a:pt x="2721496" y="771233"/>
                  </a:lnTo>
                  <a:lnTo>
                    <a:pt x="2703877" y="797353"/>
                  </a:lnTo>
                  <a:lnTo>
                    <a:pt x="2677757" y="814972"/>
                  </a:lnTo>
                  <a:lnTo>
                    <a:pt x="2645791" y="821435"/>
                  </a:lnTo>
                  <a:lnTo>
                    <a:pt x="82143" y="821435"/>
                  </a:lnTo>
                  <a:lnTo>
                    <a:pt x="50170" y="814972"/>
                  </a:lnTo>
                  <a:lnTo>
                    <a:pt x="24060" y="797353"/>
                  </a:lnTo>
                  <a:lnTo>
                    <a:pt x="6455" y="771233"/>
                  </a:lnTo>
                  <a:lnTo>
                    <a:pt x="0" y="739266"/>
                  </a:lnTo>
                  <a:lnTo>
                    <a:pt x="0" y="82168"/>
                  </a:lnTo>
                  <a:close/>
                </a:path>
              </a:pathLst>
            </a:custGeom>
            <a:ln w="25399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09768" y="2247392"/>
            <a:ext cx="267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Обучающиеся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928614" y="1839722"/>
            <a:ext cx="2898140" cy="984250"/>
            <a:chOff x="5928614" y="1839722"/>
            <a:chExt cx="2898140" cy="984250"/>
          </a:xfrm>
        </p:grpSpPr>
        <p:sp>
          <p:nvSpPr>
            <p:cNvPr id="37" name="object 37"/>
            <p:cNvSpPr/>
            <p:nvPr/>
          </p:nvSpPr>
          <p:spPr>
            <a:xfrm>
              <a:off x="5941314" y="1852422"/>
              <a:ext cx="2727960" cy="822960"/>
            </a:xfrm>
            <a:custGeom>
              <a:avLst/>
              <a:gdLst/>
              <a:ahLst/>
              <a:cxnLst/>
              <a:rect l="l" t="t" r="r" b="b"/>
              <a:pathLst>
                <a:path w="2727959" h="822960">
                  <a:moveTo>
                    <a:pt x="2645664" y="0"/>
                  </a:moveTo>
                  <a:lnTo>
                    <a:pt x="82296" y="0"/>
                  </a:lnTo>
                  <a:lnTo>
                    <a:pt x="50256" y="6465"/>
                  </a:lnTo>
                  <a:lnTo>
                    <a:pt x="24098" y="24098"/>
                  </a:lnTo>
                  <a:lnTo>
                    <a:pt x="6465" y="50256"/>
                  </a:lnTo>
                  <a:lnTo>
                    <a:pt x="0" y="82295"/>
                  </a:lnTo>
                  <a:lnTo>
                    <a:pt x="0" y="740663"/>
                  </a:lnTo>
                  <a:lnTo>
                    <a:pt x="6465" y="772703"/>
                  </a:lnTo>
                  <a:lnTo>
                    <a:pt x="24098" y="798861"/>
                  </a:lnTo>
                  <a:lnTo>
                    <a:pt x="50256" y="816494"/>
                  </a:lnTo>
                  <a:lnTo>
                    <a:pt x="82296" y="822960"/>
                  </a:lnTo>
                  <a:lnTo>
                    <a:pt x="2645664" y="822960"/>
                  </a:lnTo>
                  <a:lnTo>
                    <a:pt x="2677703" y="816494"/>
                  </a:lnTo>
                  <a:lnTo>
                    <a:pt x="2703861" y="798861"/>
                  </a:lnTo>
                  <a:lnTo>
                    <a:pt x="2721494" y="772703"/>
                  </a:lnTo>
                  <a:lnTo>
                    <a:pt x="2727960" y="740663"/>
                  </a:lnTo>
                  <a:lnTo>
                    <a:pt x="2727960" y="82295"/>
                  </a:lnTo>
                  <a:lnTo>
                    <a:pt x="2721494" y="50256"/>
                  </a:lnTo>
                  <a:lnTo>
                    <a:pt x="2703861" y="24098"/>
                  </a:lnTo>
                  <a:lnTo>
                    <a:pt x="2677703" y="6465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1314" y="1852422"/>
              <a:ext cx="2727960" cy="822960"/>
            </a:xfrm>
            <a:custGeom>
              <a:avLst/>
              <a:gdLst/>
              <a:ahLst/>
              <a:cxnLst/>
              <a:rect l="l" t="t" r="r" b="b"/>
              <a:pathLst>
                <a:path w="2727959" h="822960">
                  <a:moveTo>
                    <a:pt x="0" y="82295"/>
                  </a:moveTo>
                  <a:lnTo>
                    <a:pt x="6465" y="50256"/>
                  </a:lnTo>
                  <a:lnTo>
                    <a:pt x="24098" y="24098"/>
                  </a:lnTo>
                  <a:lnTo>
                    <a:pt x="50256" y="6465"/>
                  </a:lnTo>
                  <a:lnTo>
                    <a:pt x="82296" y="0"/>
                  </a:lnTo>
                  <a:lnTo>
                    <a:pt x="2645664" y="0"/>
                  </a:lnTo>
                  <a:lnTo>
                    <a:pt x="2677703" y="6465"/>
                  </a:lnTo>
                  <a:lnTo>
                    <a:pt x="2703861" y="24098"/>
                  </a:lnTo>
                  <a:lnTo>
                    <a:pt x="2721494" y="50256"/>
                  </a:lnTo>
                  <a:lnTo>
                    <a:pt x="2727960" y="82295"/>
                  </a:lnTo>
                  <a:lnTo>
                    <a:pt x="2727960" y="740663"/>
                  </a:lnTo>
                  <a:lnTo>
                    <a:pt x="2721494" y="772703"/>
                  </a:lnTo>
                  <a:lnTo>
                    <a:pt x="2703861" y="798861"/>
                  </a:lnTo>
                  <a:lnTo>
                    <a:pt x="2677703" y="816494"/>
                  </a:lnTo>
                  <a:lnTo>
                    <a:pt x="2645664" y="822960"/>
                  </a:lnTo>
                  <a:lnTo>
                    <a:pt x="82296" y="822960"/>
                  </a:lnTo>
                  <a:lnTo>
                    <a:pt x="50256" y="816494"/>
                  </a:lnTo>
                  <a:lnTo>
                    <a:pt x="24098" y="798861"/>
                  </a:lnTo>
                  <a:lnTo>
                    <a:pt x="6465" y="772703"/>
                  </a:lnTo>
                  <a:lnTo>
                    <a:pt x="0" y="740663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4570" y="1989582"/>
              <a:ext cx="2729865" cy="821690"/>
            </a:xfrm>
            <a:custGeom>
              <a:avLst/>
              <a:gdLst/>
              <a:ahLst/>
              <a:cxnLst/>
              <a:rect l="l" t="t" r="r" b="b"/>
              <a:pathLst>
                <a:path w="2729865" h="821689">
                  <a:moveTo>
                    <a:pt x="2647314" y="0"/>
                  </a:moveTo>
                  <a:lnTo>
                    <a:pt x="82168" y="0"/>
                  </a:lnTo>
                  <a:lnTo>
                    <a:pt x="50202" y="6463"/>
                  </a:lnTo>
                  <a:lnTo>
                    <a:pt x="24082" y="24082"/>
                  </a:lnTo>
                  <a:lnTo>
                    <a:pt x="6463" y="50202"/>
                  </a:lnTo>
                  <a:lnTo>
                    <a:pt x="0" y="82168"/>
                  </a:lnTo>
                  <a:lnTo>
                    <a:pt x="0" y="739266"/>
                  </a:lnTo>
                  <a:lnTo>
                    <a:pt x="6463" y="771233"/>
                  </a:lnTo>
                  <a:lnTo>
                    <a:pt x="24082" y="797353"/>
                  </a:lnTo>
                  <a:lnTo>
                    <a:pt x="50202" y="814972"/>
                  </a:lnTo>
                  <a:lnTo>
                    <a:pt x="82168" y="821435"/>
                  </a:lnTo>
                  <a:lnTo>
                    <a:pt x="2647314" y="821435"/>
                  </a:lnTo>
                  <a:lnTo>
                    <a:pt x="2679281" y="814972"/>
                  </a:lnTo>
                  <a:lnTo>
                    <a:pt x="2705401" y="797353"/>
                  </a:lnTo>
                  <a:lnTo>
                    <a:pt x="2723020" y="771233"/>
                  </a:lnTo>
                  <a:lnTo>
                    <a:pt x="2729483" y="739266"/>
                  </a:lnTo>
                  <a:lnTo>
                    <a:pt x="2729483" y="82168"/>
                  </a:lnTo>
                  <a:lnTo>
                    <a:pt x="2723020" y="50202"/>
                  </a:lnTo>
                  <a:lnTo>
                    <a:pt x="2705401" y="24082"/>
                  </a:lnTo>
                  <a:lnTo>
                    <a:pt x="2679281" y="6463"/>
                  </a:lnTo>
                  <a:lnTo>
                    <a:pt x="26473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4570" y="1989582"/>
              <a:ext cx="2729865" cy="821690"/>
            </a:xfrm>
            <a:custGeom>
              <a:avLst/>
              <a:gdLst/>
              <a:ahLst/>
              <a:cxnLst/>
              <a:rect l="l" t="t" r="r" b="b"/>
              <a:pathLst>
                <a:path w="2729865" h="821689">
                  <a:moveTo>
                    <a:pt x="0" y="82168"/>
                  </a:moveTo>
                  <a:lnTo>
                    <a:pt x="6463" y="50202"/>
                  </a:lnTo>
                  <a:lnTo>
                    <a:pt x="24082" y="24082"/>
                  </a:lnTo>
                  <a:lnTo>
                    <a:pt x="50202" y="6463"/>
                  </a:lnTo>
                  <a:lnTo>
                    <a:pt x="82168" y="0"/>
                  </a:lnTo>
                  <a:lnTo>
                    <a:pt x="2647314" y="0"/>
                  </a:lnTo>
                  <a:lnTo>
                    <a:pt x="2679281" y="6463"/>
                  </a:lnTo>
                  <a:lnTo>
                    <a:pt x="2705401" y="24082"/>
                  </a:lnTo>
                  <a:lnTo>
                    <a:pt x="2723020" y="50202"/>
                  </a:lnTo>
                  <a:lnTo>
                    <a:pt x="2729483" y="82168"/>
                  </a:lnTo>
                  <a:lnTo>
                    <a:pt x="2729483" y="739266"/>
                  </a:lnTo>
                  <a:lnTo>
                    <a:pt x="2723020" y="771233"/>
                  </a:lnTo>
                  <a:lnTo>
                    <a:pt x="2705401" y="797353"/>
                  </a:lnTo>
                  <a:lnTo>
                    <a:pt x="2679281" y="814972"/>
                  </a:lnTo>
                  <a:lnTo>
                    <a:pt x="2647314" y="821435"/>
                  </a:lnTo>
                  <a:lnTo>
                    <a:pt x="82168" y="821435"/>
                  </a:lnTo>
                  <a:lnTo>
                    <a:pt x="50202" y="814972"/>
                  </a:lnTo>
                  <a:lnTo>
                    <a:pt x="24082" y="797353"/>
                  </a:lnTo>
                  <a:lnTo>
                    <a:pt x="6463" y="771233"/>
                  </a:lnTo>
                  <a:lnTo>
                    <a:pt x="0" y="739266"/>
                  </a:lnTo>
                  <a:lnTo>
                    <a:pt x="0" y="82168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109311" y="2247392"/>
            <a:ext cx="2680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391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Экстерны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65175" y="86880"/>
            <a:ext cx="5363845" cy="511809"/>
            <a:chOff x="265175" y="86880"/>
            <a:chExt cx="5363845" cy="511809"/>
          </a:xfrm>
        </p:grpSpPr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2832" y="219268"/>
              <a:ext cx="186690" cy="1871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175" y="402277"/>
              <a:ext cx="5226558" cy="556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2523" y="86880"/>
              <a:ext cx="1204722" cy="5112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1684" y="86880"/>
              <a:ext cx="3690366" cy="5112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66487" y="86880"/>
              <a:ext cx="758189" cy="5112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19116" y="86880"/>
              <a:ext cx="383273" cy="5112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96840" y="86880"/>
              <a:ext cx="432053" cy="511289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II.</a:t>
            </a:r>
            <a:r>
              <a:rPr spc="-70" dirty="0"/>
              <a:t> </a:t>
            </a:r>
            <a:r>
              <a:rPr dirty="0"/>
              <a:t>Формы</a:t>
            </a:r>
            <a:r>
              <a:rPr spc="-70" dirty="0"/>
              <a:t> </a:t>
            </a:r>
            <a:r>
              <a:rPr dirty="0"/>
              <a:t>проведения</a:t>
            </a:r>
            <a:r>
              <a:rPr spc="-60" dirty="0"/>
              <a:t> </a:t>
            </a:r>
            <a:r>
              <a:rPr dirty="0"/>
              <a:t>ГИА</a:t>
            </a:r>
            <a:r>
              <a:rPr spc="-5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участники</a:t>
            </a:r>
            <a:r>
              <a:rPr spc="-5" dirty="0"/>
              <a:t> </a:t>
            </a:r>
            <a:r>
              <a:rPr spc="-30" dirty="0"/>
              <a:t>ГИА-</a:t>
            </a:r>
            <a:r>
              <a:rPr spc="-50" dirty="0"/>
              <a:t>9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652" y="88404"/>
            <a:ext cx="4833620" cy="511809"/>
            <a:chOff x="263652" y="88404"/>
            <a:chExt cx="4833620" cy="511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861" y="213172"/>
              <a:ext cx="182136" cy="187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2" y="397822"/>
              <a:ext cx="4696206" cy="46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88404"/>
              <a:ext cx="1093470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8907" y="88404"/>
              <a:ext cx="3239262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2607" y="88404"/>
              <a:ext cx="692658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9704" y="88404"/>
              <a:ext cx="375678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9807" y="88404"/>
              <a:ext cx="537210" cy="51128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25190" y="1127734"/>
            <a:ext cx="2714625" cy="584200"/>
            <a:chOff x="425190" y="1127734"/>
            <a:chExt cx="2714625" cy="5842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190" y="1177828"/>
              <a:ext cx="2714254" cy="349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8844" y="1127734"/>
              <a:ext cx="725436" cy="4861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8724" y="1188719"/>
              <a:ext cx="2651760" cy="2865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4019" y="1514855"/>
              <a:ext cx="196595" cy="1965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6691" y="1534667"/>
              <a:ext cx="115824" cy="1158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3961" y="1703641"/>
            <a:ext cx="2661285" cy="296545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600" spc="-25" dirty="0">
                <a:latin typeface="Arial"/>
                <a:cs typeface="Arial"/>
              </a:rPr>
              <a:t>КИМ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3961" y="2041952"/>
            <a:ext cx="2661285" cy="852805"/>
            <a:chOff x="453961" y="2041952"/>
            <a:chExt cx="2661285" cy="85280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01892" y="2041952"/>
              <a:ext cx="160851" cy="169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6691" y="2052827"/>
              <a:ext cx="115824" cy="1158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8723" y="2226563"/>
              <a:ext cx="2651760" cy="662940"/>
            </a:xfrm>
            <a:custGeom>
              <a:avLst/>
              <a:gdLst/>
              <a:ahLst/>
              <a:cxnLst/>
              <a:rect l="l" t="t" r="r" b="b"/>
              <a:pathLst>
                <a:path w="2651760" h="662939">
                  <a:moveTo>
                    <a:pt x="2585466" y="0"/>
                  </a:moveTo>
                  <a:lnTo>
                    <a:pt x="66294" y="0"/>
                  </a:lnTo>
                  <a:lnTo>
                    <a:pt x="40488" y="5214"/>
                  </a:lnTo>
                  <a:lnTo>
                    <a:pt x="19416" y="19431"/>
                  </a:lnTo>
                  <a:lnTo>
                    <a:pt x="5209" y="40505"/>
                  </a:lnTo>
                  <a:lnTo>
                    <a:pt x="0" y="66294"/>
                  </a:lnTo>
                  <a:lnTo>
                    <a:pt x="0" y="596646"/>
                  </a:lnTo>
                  <a:lnTo>
                    <a:pt x="5209" y="622434"/>
                  </a:lnTo>
                  <a:lnTo>
                    <a:pt x="19416" y="643509"/>
                  </a:lnTo>
                  <a:lnTo>
                    <a:pt x="40488" y="657725"/>
                  </a:lnTo>
                  <a:lnTo>
                    <a:pt x="66294" y="662939"/>
                  </a:lnTo>
                  <a:lnTo>
                    <a:pt x="2585466" y="662939"/>
                  </a:lnTo>
                  <a:lnTo>
                    <a:pt x="2611254" y="657725"/>
                  </a:lnTo>
                  <a:lnTo>
                    <a:pt x="2632329" y="643509"/>
                  </a:lnTo>
                  <a:lnTo>
                    <a:pt x="2646545" y="622434"/>
                  </a:lnTo>
                  <a:lnTo>
                    <a:pt x="2651760" y="596646"/>
                  </a:lnTo>
                  <a:lnTo>
                    <a:pt x="2651760" y="66294"/>
                  </a:lnTo>
                  <a:lnTo>
                    <a:pt x="2646545" y="40505"/>
                  </a:lnTo>
                  <a:lnTo>
                    <a:pt x="2632329" y="19430"/>
                  </a:lnTo>
                  <a:lnTo>
                    <a:pt x="2611254" y="5214"/>
                  </a:lnTo>
                  <a:lnTo>
                    <a:pt x="2585466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 smtClean="0"/>
                <a:t>Участники</a:t>
              </a:r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58723" y="2226563"/>
              <a:ext cx="2651760" cy="662940"/>
            </a:xfrm>
            <a:custGeom>
              <a:avLst/>
              <a:gdLst/>
              <a:ahLst/>
              <a:cxnLst/>
              <a:rect l="l" t="t" r="r" b="b"/>
              <a:pathLst>
                <a:path w="2651760" h="662939">
                  <a:moveTo>
                    <a:pt x="0" y="66294"/>
                  </a:moveTo>
                  <a:lnTo>
                    <a:pt x="5209" y="40505"/>
                  </a:lnTo>
                  <a:lnTo>
                    <a:pt x="19416" y="19431"/>
                  </a:lnTo>
                  <a:lnTo>
                    <a:pt x="40488" y="5214"/>
                  </a:lnTo>
                  <a:lnTo>
                    <a:pt x="66294" y="0"/>
                  </a:lnTo>
                  <a:lnTo>
                    <a:pt x="2585466" y="0"/>
                  </a:lnTo>
                  <a:lnTo>
                    <a:pt x="2611254" y="5214"/>
                  </a:lnTo>
                  <a:lnTo>
                    <a:pt x="2632329" y="19430"/>
                  </a:lnTo>
                  <a:lnTo>
                    <a:pt x="2646545" y="40505"/>
                  </a:lnTo>
                  <a:lnTo>
                    <a:pt x="2651760" y="66294"/>
                  </a:lnTo>
                  <a:lnTo>
                    <a:pt x="2651760" y="596646"/>
                  </a:lnTo>
                  <a:lnTo>
                    <a:pt x="2646545" y="622434"/>
                  </a:lnTo>
                  <a:lnTo>
                    <a:pt x="2632329" y="643509"/>
                  </a:lnTo>
                  <a:lnTo>
                    <a:pt x="2611254" y="657725"/>
                  </a:lnTo>
                  <a:lnTo>
                    <a:pt x="2585466" y="662939"/>
                  </a:lnTo>
                  <a:lnTo>
                    <a:pt x="66294" y="662939"/>
                  </a:lnTo>
                  <a:lnTo>
                    <a:pt x="40488" y="657725"/>
                  </a:lnTo>
                  <a:lnTo>
                    <a:pt x="19416" y="643509"/>
                  </a:lnTo>
                  <a:lnTo>
                    <a:pt x="5209" y="622434"/>
                  </a:lnTo>
                  <a:lnTo>
                    <a:pt x="0" y="596646"/>
                  </a:lnTo>
                  <a:lnTo>
                    <a:pt x="0" y="66294"/>
                  </a:lnTo>
                  <a:close/>
                </a:path>
              </a:pathLst>
            </a:custGeom>
            <a:ln w="9525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961" y="2936645"/>
            <a:ext cx="2661285" cy="2945130"/>
            <a:chOff x="453961" y="2936645"/>
            <a:chExt cx="2661285" cy="294513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1892" y="2936645"/>
              <a:ext cx="160851" cy="1710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6691" y="2947415"/>
              <a:ext cx="115824" cy="1173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8723" y="3122675"/>
              <a:ext cx="2651760" cy="2753995"/>
            </a:xfrm>
            <a:custGeom>
              <a:avLst/>
              <a:gdLst/>
              <a:ahLst/>
              <a:cxnLst/>
              <a:rect l="l" t="t" r="r" b="b"/>
              <a:pathLst>
                <a:path w="2651760" h="2753995">
                  <a:moveTo>
                    <a:pt x="2651760" y="0"/>
                  </a:moveTo>
                  <a:lnTo>
                    <a:pt x="0" y="0"/>
                  </a:lnTo>
                  <a:lnTo>
                    <a:pt x="0" y="2753868"/>
                  </a:lnTo>
                  <a:lnTo>
                    <a:pt x="2651760" y="2753868"/>
                  </a:lnTo>
                  <a:lnTo>
                    <a:pt x="2651760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8723" y="3122675"/>
              <a:ext cx="2651760" cy="2753995"/>
            </a:xfrm>
            <a:custGeom>
              <a:avLst/>
              <a:gdLst/>
              <a:ahLst/>
              <a:cxnLst/>
              <a:rect l="l" t="t" r="r" b="b"/>
              <a:pathLst>
                <a:path w="2651760" h="2753995">
                  <a:moveTo>
                    <a:pt x="0" y="2753868"/>
                  </a:moveTo>
                  <a:lnTo>
                    <a:pt x="2651760" y="2753868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753868"/>
                  </a:lnTo>
                  <a:close/>
                </a:path>
              </a:pathLst>
            </a:custGeom>
            <a:ln w="9525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4987" y="3437001"/>
            <a:ext cx="2199640" cy="1028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Обучающие</a:t>
            </a:r>
            <a:endParaRPr sz="1400">
              <a:latin typeface="Arial"/>
              <a:cs typeface="Arial"/>
            </a:endParaRPr>
          </a:p>
          <a:p>
            <a:pPr marL="12065" marR="5080" indent="-2540" algn="ctr">
              <a:lnSpc>
                <a:spcPct val="863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(в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т.ч.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иностранные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граждане, </a:t>
            </a:r>
            <a:r>
              <a:rPr sz="1200" dirty="0">
                <a:latin typeface="Arial"/>
                <a:cs typeface="Arial"/>
              </a:rPr>
              <a:t>лица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без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гражданства, соотечественники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 </a:t>
            </a:r>
            <a:r>
              <a:rPr sz="1200" spc="-10" dirty="0">
                <a:latin typeface="Arial"/>
                <a:cs typeface="Arial"/>
              </a:rPr>
              <a:t>рубежом, </a:t>
            </a:r>
            <a:r>
              <a:rPr sz="1200" dirty="0">
                <a:latin typeface="Arial"/>
                <a:cs typeface="Arial"/>
              </a:rPr>
              <a:t>беженцы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вынужденные переселенцы);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4923" y="4665726"/>
            <a:ext cx="169735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87655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обучающие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загранучреждениях;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9125" y="5289041"/>
            <a:ext cx="791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экстерны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58138" y="655319"/>
            <a:ext cx="8639810" cy="508000"/>
            <a:chOff x="358138" y="655319"/>
            <a:chExt cx="8639810" cy="508000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138" y="674954"/>
              <a:ext cx="8639559" cy="4316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8807" y="675081"/>
              <a:ext cx="8618220" cy="42981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78123" y="655319"/>
              <a:ext cx="2801112" cy="5074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6051" y="702563"/>
              <a:ext cx="8528304" cy="33985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16051" y="702563"/>
            <a:ext cx="8528685" cy="34036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85"/>
              </a:spcBef>
            </a:pPr>
            <a:r>
              <a:rPr sz="1600" dirty="0">
                <a:latin typeface="Carlito"/>
                <a:cs typeface="Carlito"/>
              </a:rPr>
              <a:t>ФОРМЫ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ПРОВЕДЕНИЯ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ГИА-</a:t>
            </a:r>
            <a:r>
              <a:rPr sz="1600" spc="-50" dirty="0">
                <a:latin typeface="Carlito"/>
                <a:cs typeface="Carlito"/>
              </a:rPr>
              <a:t>9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22135" y="65544"/>
            <a:ext cx="2685415" cy="591820"/>
            <a:chOff x="6422135" y="65544"/>
            <a:chExt cx="2685415" cy="591820"/>
          </a:xfrm>
        </p:grpSpPr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8491" y="98885"/>
              <a:ext cx="2578672" cy="4407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2135" y="65544"/>
              <a:ext cx="2685288" cy="5912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16623" y="117347"/>
              <a:ext cx="2506979" cy="36880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516623" y="117347"/>
              <a:ext cx="2506980" cy="368935"/>
            </a:xfrm>
            <a:custGeom>
              <a:avLst/>
              <a:gdLst/>
              <a:ahLst/>
              <a:cxnLst/>
              <a:rect l="l" t="t" r="r" b="b"/>
              <a:pathLst>
                <a:path w="2506979" h="368934">
                  <a:moveTo>
                    <a:pt x="0" y="368807"/>
                  </a:moveTo>
                  <a:lnTo>
                    <a:pt x="2506979" y="368807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63283" y="86880"/>
              <a:ext cx="1347978" cy="5112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05699" y="86880"/>
              <a:ext cx="1562861" cy="511289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58267" y="143636"/>
            <a:ext cx="8663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0" algn="l"/>
              </a:tabLst>
            </a:pPr>
            <a:r>
              <a:rPr sz="2700" baseline="1543" dirty="0"/>
              <a:t>II.</a:t>
            </a:r>
            <a:r>
              <a:rPr sz="2700" spc="-30" baseline="1543" dirty="0"/>
              <a:t> </a:t>
            </a:r>
            <a:r>
              <a:rPr sz="2700" baseline="1543" dirty="0">
                <a:latin typeface="Carlito"/>
                <a:cs typeface="Carlito"/>
              </a:rPr>
              <a:t>Формы</a:t>
            </a:r>
            <a:r>
              <a:rPr sz="2700" spc="-37" baseline="1543" dirty="0">
                <a:latin typeface="Carlito"/>
                <a:cs typeface="Carlito"/>
              </a:rPr>
              <a:t> </a:t>
            </a:r>
            <a:r>
              <a:rPr sz="2700" spc="-15" baseline="1543" dirty="0">
                <a:latin typeface="Carlito"/>
                <a:cs typeface="Carlito"/>
              </a:rPr>
              <a:t>проведения</a:t>
            </a:r>
            <a:r>
              <a:rPr sz="2700" spc="-60" baseline="1543" dirty="0">
                <a:latin typeface="Carlito"/>
                <a:cs typeface="Carlito"/>
              </a:rPr>
              <a:t> </a:t>
            </a:r>
            <a:r>
              <a:rPr sz="2700" baseline="1543" dirty="0">
                <a:latin typeface="Carlito"/>
                <a:cs typeface="Carlito"/>
              </a:rPr>
              <a:t>ГИА</a:t>
            </a:r>
            <a:r>
              <a:rPr sz="2700" spc="-7" baseline="1543" dirty="0">
                <a:latin typeface="Carlito"/>
                <a:cs typeface="Carlito"/>
              </a:rPr>
              <a:t> </a:t>
            </a:r>
            <a:r>
              <a:rPr sz="2700" baseline="1543" dirty="0">
                <a:latin typeface="Carlito"/>
                <a:cs typeface="Carlito"/>
              </a:rPr>
              <a:t>и</a:t>
            </a:r>
            <a:r>
              <a:rPr sz="2700" spc="-15" baseline="1543" dirty="0">
                <a:latin typeface="Carlito"/>
                <a:cs typeface="Carlito"/>
              </a:rPr>
              <a:t> </a:t>
            </a:r>
            <a:r>
              <a:rPr sz="2700" baseline="1543" dirty="0" err="1">
                <a:latin typeface="Carlito"/>
                <a:cs typeface="Carlito"/>
              </a:rPr>
              <a:t>участники</a:t>
            </a:r>
            <a:r>
              <a:rPr sz="2700" spc="-7" baseline="1543" dirty="0">
                <a:latin typeface="Carlito"/>
                <a:cs typeface="Carlito"/>
              </a:rPr>
              <a:t> </a:t>
            </a:r>
            <a:r>
              <a:rPr sz="2700" baseline="1543" dirty="0" smtClean="0">
                <a:latin typeface="Carlito"/>
                <a:cs typeface="Carlito"/>
              </a:rPr>
              <a:t>ГИА-</a:t>
            </a:r>
            <a:r>
              <a:rPr lang="ru-RU" sz="2700" spc="-37" baseline="1543" dirty="0" smtClean="0">
                <a:latin typeface="Carlito"/>
                <a:cs typeface="Carlito"/>
              </a:rPr>
              <a:t>9</a:t>
            </a:r>
            <a:r>
              <a:rPr sz="2700" u="none" baseline="1543" dirty="0">
                <a:latin typeface="Carlito"/>
                <a:cs typeface="Carlito"/>
              </a:rPr>
              <a:t>	</a:t>
            </a:r>
            <a:r>
              <a:rPr sz="1800" u="none" dirty="0"/>
              <a:t>Пункты</a:t>
            </a:r>
            <a:r>
              <a:rPr sz="1800" u="none" spc="15" dirty="0"/>
              <a:t> </a:t>
            </a:r>
            <a:r>
              <a:rPr sz="1800" u="none" dirty="0"/>
              <a:t>6,</a:t>
            </a:r>
            <a:r>
              <a:rPr sz="1800" u="none" spc="-20" dirty="0"/>
              <a:t> </a:t>
            </a:r>
            <a:r>
              <a:rPr sz="1800" u="none" dirty="0"/>
              <a:t>8,</a:t>
            </a:r>
            <a:r>
              <a:rPr sz="1800" u="none" spc="-35" dirty="0"/>
              <a:t> </a:t>
            </a:r>
            <a:r>
              <a:rPr sz="1800" u="none" dirty="0"/>
              <a:t>9,</a:t>
            </a:r>
            <a:r>
              <a:rPr sz="1800" u="none" spc="-25" dirty="0"/>
              <a:t> </a:t>
            </a:r>
            <a:r>
              <a:rPr sz="1800" u="none" dirty="0"/>
              <a:t>10,</a:t>
            </a:r>
            <a:r>
              <a:rPr sz="1800" u="none" spc="-20" dirty="0"/>
              <a:t> </a:t>
            </a:r>
            <a:r>
              <a:rPr sz="1800" u="none" spc="-25" dirty="0"/>
              <a:t>11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45759" y="1129258"/>
            <a:ext cx="2723515" cy="486409"/>
            <a:chOff x="3445759" y="1129258"/>
            <a:chExt cx="2723515" cy="486409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45759" y="1177890"/>
              <a:ext cx="2723398" cy="3508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54652" y="1129258"/>
              <a:ext cx="704113" cy="48618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79292" y="1188719"/>
              <a:ext cx="2660904" cy="288035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564639" y="1180846"/>
            <a:ext cx="3452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863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ОГЭ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ГВЭ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709159" y="1516380"/>
            <a:ext cx="196850" cy="196850"/>
            <a:chOff x="4709159" y="1516380"/>
            <a:chExt cx="196850" cy="196850"/>
          </a:xfrm>
        </p:grpSpPr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9159" y="1516380"/>
              <a:ext cx="196596" cy="1965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51831" y="1536192"/>
              <a:ext cx="115823" cy="115824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3474529" y="1705165"/>
            <a:ext cx="2670810" cy="297815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600" spc="-25" dirty="0">
                <a:latin typeface="Arial"/>
                <a:cs typeface="Arial"/>
              </a:rPr>
              <a:t>КИМ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74529" y="2046524"/>
            <a:ext cx="2670810" cy="855980"/>
            <a:chOff x="3474529" y="2046524"/>
            <a:chExt cx="2670810" cy="855980"/>
          </a:xfrm>
        </p:grpSpPr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7032" y="2046524"/>
              <a:ext cx="160851" cy="1697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51831" y="2057399"/>
              <a:ext cx="115823" cy="11582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9291" y="2231135"/>
              <a:ext cx="2661285" cy="666115"/>
            </a:xfrm>
            <a:custGeom>
              <a:avLst/>
              <a:gdLst/>
              <a:ahLst/>
              <a:cxnLst/>
              <a:rect l="l" t="t" r="r" b="b"/>
              <a:pathLst>
                <a:path w="2661285" h="666114">
                  <a:moveTo>
                    <a:pt x="2594356" y="0"/>
                  </a:moveTo>
                  <a:lnTo>
                    <a:pt x="66548" y="0"/>
                  </a:lnTo>
                  <a:lnTo>
                    <a:pt x="40665" y="5236"/>
                  </a:lnTo>
                  <a:lnTo>
                    <a:pt x="19510" y="19510"/>
                  </a:lnTo>
                  <a:lnTo>
                    <a:pt x="5236" y="40665"/>
                  </a:lnTo>
                  <a:lnTo>
                    <a:pt x="0" y="66548"/>
                  </a:lnTo>
                  <a:lnTo>
                    <a:pt x="0" y="599439"/>
                  </a:lnTo>
                  <a:lnTo>
                    <a:pt x="5236" y="625322"/>
                  </a:lnTo>
                  <a:lnTo>
                    <a:pt x="19510" y="646477"/>
                  </a:lnTo>
                  <a:lnTo>
                    <a:pt x="40665" y="660751"/>
                  </a:lnTo>
                  <a:lnTo>
                    <a:pt x="66548" y="665988"/>
                  </a:lnTo>
                  <a:lnTo>
                    <a:pt x="2594356" y="665988"/>
                  </a:lnTo>
                  <a:lnTo>
                    <a:pt x="2620238" y="660751"/>
                  </a:lnTo>
                  <a:lnTo>
                    <a:pt x="2641393" y="646477"/>
                  </a:lnTo>
                  <a:lnTo>
                    <a:pt x="2655667" y="625322"/>
                  </a:lnTo>
                  <a:lnTo>
                    <a:pt x="2660904" y="599439"/>
                  </a:lnTo>
                  <a:lnTo>
                    <a:pt x="2660904" y="66548"/>
                  </a:lnTo>
                  <a:lnTo>
                    <a:pt x="2655667" y="40665"/>
                  </a:lnTo>
                  <a:lnTo>
                    <a:pt x="2641393" y="19510"/>
                  </a:lnTo>
                  <a:lnTo>
                    <a:pt x="2620238" y="5236"/>
                  </a:lnTo>
                  <a:lnTo>
                    <a:pt x="2594356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 smtClean="0"/>
                <a:t>Участники</a:t>
              </a:r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479291" y="2231135"/>
              <a:ext cx="2661285" cy="666115"/>
            </a:xfrm>
            <a:custGeom>
              <a:avLst/>
              <a:gdLst/>
              <a:ahLst/>
              <a:cxnLst/>
              <a:rect l="l" t="t" r="r" b="b"/>
              <a:pathLst>
                <a:path w="2661285" h="666114">
                  <a:moveTo>
                    <a:pt x="0" y="66548"/>
                  </a:moveTo>
                  <a:lnTo>
                    <a:pt x="5236" y="40665"/>
                  </a:lnTo>
                  <a:lnTo>
                    <a:pt x="19510" y="19510"/>
                  </a:lnTo>
                  <a:lnTo>
                    <a:pt x="40665" y="5236"/>
                  </a:lnTo>
                  <a:lnTo>
                    <a:pt x="66548" y="0"/>
                  </a:lnTo>
                  <a:lnTo>
                    <a:pt x="2594356" y="0"/>
                  </a:lnTo>
                  <a:lnTo>
                    <a:pt x="2620238" y="5236"/>
                  </a:lnTo>
                  <a:lnTo>
                    <a:pt x="2641393" y="19510"/>
                  </a:lnTo>
                  <a:lnTo>
                    <a:pt x="2655667" y="40665"/>
                  </a:lnTo>
                  <a:lnTo>
                    <a:pt x="2660904" y="66548"/>
                  </a:lnTo>
                  <a:lnTo>
                    <a:pt x="2660904" y="599439"/>
                  </a:lnTo>
                  <a:lnTo>
                    <a:pt x="2655667" y="625322"/>
                  </a:lnTo>
                  <a:lnTo>
                    <a:pt x="2641393" y="646477"/>
                  </a:lnTo>
                  <a:lnTo>
                    <a:pt x="2620238" y="660751"/>
                  </a:lnTo>
                  <a:lnTo>
                    <a:pt x="2594356" y="665988"/>
                  </a:lnTo>
                  <a:lnTo>
                    <a:pt x="66548" y="665988"/>
                  </a:lnTo>
                  <a:lnTo>
                    <a:pt x="40665" y="660751"/>
                  </a:lnTo>
                  <a:lnTo>
                    <a:pt x="19510" y="646477"/>
                  </a:lnTo>
                  <a:lnTo>
                    <a:pt x="5236" y="625322"/>
                  </a:lnTo>
                  <a:lnTo>
                    <a:pt x="0" y="599439"/>
                  </a:lnTo>
                  <a:lnTo>
                    <a:pt x="0" y="66548"/>
                  </a:lnTo>
                  <a:close/>
                </a:path>
              </a:pathLst>
            </a:custGeom>
            <a:ln w="9525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533965" y="2942458"/>
            <a:ext cx="2670810" cy="2931795"/>
            <a:chOff x="3533965" y="2942458"/>
            <a:chExt cx="2670810" cy="2931795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40748" y="2942458"/>
              <a:ext cx="160851" cy="16592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64913" y="2953511"/>
              <a:ext cx="116459" cy="11112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538728" y="3122676"/>
              <a:ext cx="2661285" cy="2746375"/>
            </a:xfrm>
            <a:custGeom>
              <a:avLst/>
              <a:gdLst/>
              <a:ahLst/>
              <a:cxnLst/>
              <a:rect l="l" t="t" r="r" b="b"/>
              <a:pathLst>
                <a:path w="2661285" h="2746375">
                  <a:moveTo>
                    <a:pt x="2660904" y="0"/>
                  </a:moveTo>
                  <a:lnTo>
                    <a:pt x="0" y="0"/>
                  </a:lnTo>
                  <a:lnTo>
                    <a:pt x="0" y="2746248"/>
                  </a:lnTo>
                  <a:lnTo>
                    <a:pt x="2660904" y="2746248"/>
                  </a:lnTo>
                  <a:lnTo>
                    <a:pt x="2660904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38728" y="3122676"/>
              <a:ext cx="2661285" cy="2746375"/>
            </a:xfrm>
            <a:custGeom>
              <a:avLst/>
              <a:gdLst/>
              <a:ahLst/>
              <a:cxnLst/>
              <a:rect l="l" t="t" r="r" b="b"/>
              <a:pathLst>
                <a:path w="2661285" h="2746375">
                  <a:moveTo>
                    <a:pt x="0" y="2746248"/>
                  </a:moveTo>
                  <a:lnTo>
                    <a:pt x="2660904" y="2746248"/>
                  </a:lnTo>
                  <a:lnTo>
                    <a:pt x="2660904" y="0"/>
                  </a:lnTo>
                  <a:lnTo>
                    <a:pt x="0" y="0"/>
                  </a:lnTo>
                  <a:lnTo>
                    <a:pt x="0" y="2746248"/>
                  </a:lnTo>
                  <a:close/>
                </a:path>
              </a:pathLst>
            </a:custGeom>
            <a:ln w="9525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266438" y="3658590"/>
            <a:ext cx="120586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2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Обучающиеся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УФСИН,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10990" y="4395977"/>
            <a:ext cx="1517015" cy="86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ОВЗ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 инвалидностью;</a:t>
            </a:r>
            <a:endParaRPr sz="1400">
              <a:latin typeface="Arial"/>
              <a:cs typeface="Arial"/>
            </a:endParaRPr>
          </a:p>
          <a:p>
            <a:pPr marL="36830" marR="28575" indent="-1905" algn="ctr">
              <a:lnSpc>
                <a:spcPts val="1440"/>
              </a:lnSpc>
              <a:spcBef>
                <a:spcPts val="585"/>
              </a:spcBef>
            </a:pPr>
            <a:r>
              <a:rPr sz="1400" dirty="0">
                <a:latin typeface="Arial"/>
                <a:cs typeface="Arial"/>
              </a:rPr>
              <a:t>экстерны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ОВЗ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 инвалидностью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2437" y="6157671"/>
            <a:ext cx="555815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БЫЛО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ГИА-</a:t>
            </a:r>
            <a:r>
              <a:rPr sz="1200" b="1" dirty="0">
                <a:latin typeface="Arial"/>
                <a:cs typeface="Arial"/>
              </a:rPr>
              <a:t>9: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сдающие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только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обязательные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предметы.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i="1" dirty="0">
                <a:latin typeface="Arial"/>
                <a:cs typeface="Arial"/>
              </a:rPr>
              <a:t>Участники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ГИА,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проходящие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ГИА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только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по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обязательным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учебным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предметам,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вправе </a:t>
            </a:r>
            <a:r>
              <a:rPr sz="1000" b="1" i="1" dirty="0">
                <a:latin typeface="Arial"/>
                <a:cs typeface="Arial"/>
              </a:rPr>
              <a:t>дополнить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указанный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в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заявлениях</a:t>
            </a:r>
            <a:r>
              <a:rPr sz="1000" b="1" i="1" spc="-4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перечень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учебных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предметов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для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прохождения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spc="-25" dirty="0">
                <a:latin typeface="Arial"/>
                <a:cs typeface="Arial"/>
              </a:rPr>
              <a:t>ГИА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27208" y="6150468"/>
            <a:ext cx="2533582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 err="1">
                <a:latin typeface="Carlito"/>
                <a:cs typeface="Carlito"/>
              </a:rPr>
              <a:t>Данная</a:t>
            </a:r>
            <a:r>
              <a:rPr sz="1000" b="1" spc="-50" dirty="0">
                <a:latin typeface="Carlito"/>
                <a:cs typeface="Carlito"/>
              </a:rPr>
              <a:t> </a:t>
            </a:r>
            <a:r>
              <a:rPr sz="1000" b="1" dirty="0" err="1" smtClean="0">
                <a:latin typeface="Carlito"/>
                <a:cs typeface="Carlito"/>
              </a:rPr>
              <a:t>норма</a:t>
            </a:r>
            <a:r>
              <a:rPr lang="ru-RU" sz="1000" b="1" dirty="0" smtClean="0">
                <a:latin typeface="Carlito"/>
                <a:cs typeface="Carlito"/>
              </a:rPr>
              <a:t> </a:t>
            </a:r>
            <a:r>
              <a:rPr sz="1000" b="1" spc="-70" dirty="0" smtClean="0">
                <a:latin typeface="Carlito"/>
                <a:cs typeface="Carlito"/>
              </a:rPr>
              <a:t> </a:t>
            </a:r>
            <a:r>
              <a:rPr sz="1000" b="1" spc="-10" dirty="0" err="1" smtClean="0">
                <a:latin typeface="Carlito"/>
                <a:cs typeface="Carlito"/>
              </a:rPr>
              <a:t>изъята</a:t>
            </a:r>
            <a:r>
              <a:rPr lang="ru-RU" sz="1000" b="1" spc="-10" dirty="0" smtClean="0">
                <a:latin typeface="Carlito"/>
                <a:cs typeface="Carlito"/>
              </a:rPr>
              <a:t> </a:t>
            </a:r>
            <a:r>
              <a:rPr lang="ru-RU" sz="1000" b="1" dirty="0" smtClean="0">
                <a:latin typeface="Carlito"/>
                <a:cs typeface="Carlito"/>
              </a:rPr>
              <a:t>из</a:t>
            </a:r>
            <a:r>
              <a:rPr lang="ru-RU" sz="1000" b="1" spc="-50" dirty="0" smtClean="0">
                <a:latin typeface="Carlito"/>
                <a:cs typeface="Carlito"/>
              </a:rPr>
              <a:t> </a:t>
            </a:r>
            <a:r>
              <a:rPr lang="ru-RU" sz="1000" b="1" dirty="0" smtClean="0">
                <a:latin typeface="Carlito"/>
                <a:cs typeface="Carlito"/>
              </a:rPr>
              <a:t>Порядка</a:t>
            </a:r>
            <a:r>
              <a:rPr lang="ru-RU" sz="1000" b="1" spc="-35" dirty="0" smtClean="0">
                <a:latin typeface="Carlito"/>
                <a:cs typeface="Carlito"/>
              </a:rPr>
              <a:t> </a:t>
            </a:r>
            <a:r>
              <a:rPr lang="ru-RU" sz="1000" b="1" dirty="0" smtClean="0">
                <a:latin typeface="Carlito"/>
                <a:cs typeface="Carlito"/>
              </a:rPr>
              <a:t>ГИА-</a:t>
            </a:r>
            <a:r>
              <a:rPr lang="ru-RU" sz="1000" b="1" spc="-50" dirty="0" smtClean="0">
                <a:latin typeface="Carlito"/>
                <a:cs typeface="Carlito"/>
              </a:rPr>
              <a:t>9</a:t>
            </a:r>
            <a:endParaRPr lang="ru-RU" sz="1000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Carlito"/>
              <a:cs typeface="Carlito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716523" y="6097523"/>
            <a:ext cx="594995" cy="337185"/>
            <a:chOff x="5716523" y="6097523"/>
            <a:chExt cx="594995" cy="337185"/>
          </a:xfrm>
        </p:grpSpPr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16523" y="6097523"/>
              <a:ext cx="594398" cy="33676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63767" y="6128003"/>
              <a:ext cx="502920" cy="23317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763767" y="6128003"/>
              <a:ext cx="502920" cy="233679"/>
            </a:xfrm>
            <a:custGeom>
              <a:avLst/>
              <a:gdLst/>
              <a:ahLst/>
              <a:cxnLst/>
              <a:rect l="l" t="t" r="r" b="b"/>
              <a:pathLst>
                <a:path w="502920" h="233679">
                  <a:moveTo>
                    <a:pt x="0" y="58293"/>
                  </a:moveTo>
                  <a:lnTo>
                    <a:pt x="386334" y="58293"/>
                  </a:lnTo>
                  <a:lnTo>
                    <a:pt x="386334" y="0"/>
                  </a:lnTo>
                  <a:lnTo>
                    <a:pt x="502920" y="116586"/>
                  </a:lnTo>
                  <a:lnTo>
                    <a:pt x="386334" y="233172"/>
                  </a:lnTo>
                  <a:lnTo>
                    <a:pt x="386334" y="174879"/>
                  </a:lnTo>
                  <a:lnTo>
                    <a:pt x="0" y="174879"/>
                  </a:lnTo>
                  <a:lnTo>
                    <a:pt x="0" y="58293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6279134" y="1211567"/>
            <a:ext cx="1266190" cy="1637030"/>
            <a:chOff x="6279134" y="1211567"/>
            <a:chExt cx="1266190" cy="1637030"/>
          </a:xfrm>
        </p:grpSpPr>
        <p:sp>
          <p:nvSpPr>
            <p:cNvPr id="75" name="object 75"/>
            <p:cNvSpPr/>
            <p:nvPr/>
          </p:nvSpPr>
          <p:spPr>
            <a:xfrm>
              <a:off x="6600444" y="1661160"/>
              <a:ext cx="108585" cy="1187450"/>
            </a:xfrm>
            <a:custGeom>
              <a:avLst/>
              <a:gdLst/>
              <a:ahLst/>
              <a:cxnLst/>
              <a:rect l="l" t="t" r="r" b="b"/>
              <a:pathLst>
                <a:path w="108584" h="1187450">
                  <a:moveTo>
                    <a:pt x="108203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108203" y="118719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B0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91834" y="1239774"/>
              <a:ext cx="1240790" cy="1080770"/>
            </a:xfrm>
            <a:custGeom>
              <a:avLst/>
              <a:gdLst/>
              <a:ahLst/>
              <a:cxnLst/>
              <a:rect l="l" t="t" r="r" b="b"/>
              <a:pathLst>
                <a:path w="1240790" h="1080770">
                  <a:moveTo>
                    <a:pt x="1132459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972438"/>
                  </a:lnTo>
                  <a:lnTo>
                    <a:pt x="8493" y="1014507"/>
                  </a:lnTo>
                  <a:lnTo>
                    <a:pt x="31654" y="1048861"/>
                  </a:lnTo>
                  <a:lnTo>
                    <a:pt x="66008" y="1072022"/>
                  </a:lnTo>
                  <a:lnTo>
                    <a:pt x="108076" y="1080515"/>
                  </a:lnTo>
                  <a:lnTo>
                    <a:pt x="1132459" y="1080515"/>
                  </a:lnTo>
                  <a:lnTo>
                    <a:pt x="1174527" y="1072022"/>
                  </a:lnTo>
                  <a:lnTo>
                    <a:pt x="1208881" y="1048861"/>
                  </a:lnTo>
                  <a:lnTo>
                    <a:pt x="1232042" y="1014507"/>
                  </a:lnTo>
                  <a:lnTo>
                    <a:pt x="1240536" y="972438"/>
                  </a:lnTo>
                  <a:lnTo>
                    <a:pt x="1240536" y="108076"/>
                  </a:lnTo>
                  <a:lnTo>
                    <a:pt x="1232042" y="66008"/>
                  </a:lnTo>
                  <a:lnTo>
                    <a:pt x="1208881" y="31654"/>
                  </a:lnTo>
                  <a:lnTo>
                    <a:pt x="1174527" y="8493"/>
                  </a:lnTo>
                  <a:lnTo>
                    <a:pt x="1132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91834" y="1239774"/>
              <a:ext cx="1240790" cy="1080770"/>
            </a:xfrm>
            <a:custGeom>
              <a:avLst/>
              <a:gdLst/>
              <a:ahLst/>
              <a:cxnLst/>
              <a:rect l="l" t="t" r="r" b="b"/>
              <a:pathLst>
                <a:path w="1240790" h="1080770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1132459" y="0"/>
                  </a:lnTo>
                  <a:lnTo>
                    <a:pt x="1174527" y="8493"/>
                  </a:lnTo>
                  <a:lnTo>
                    <a:pt x="1208881" y="31654"/>
                  </a:lnTo>
                  <a:lnTo>
                    <a:pt x="1232042" y="66008"/>
                  </a:lnTo>
                  <a:lnTo>
                    <a:pt x="1240536" y="108076"/>
                  </a:lnTo>
                  <a:lnTo>
                    <a:pt x="1240536" y="972438"/>
                  </a:lnTo>
                  <a:lnTo>
                    <a:pt x="1232042" y="1014507"/>
                  </a:lnTo>
                  <a:lnTo>
                    <a:pt x="1208881" y="1048861"/>
                  </a:lnTo>
                  <a:lnTo>
                    <a:pt x="1174527" y="1072022"/>
                  </a:lnTo>
                  <a:lnTo>
                    <a:pt x="1132459" y="1080515"/>
                  </a:lnTo>
                  <a:lnTo>
                    <a:pt x="108076" y="1080515"/>
                  </a:lnTo>
                  <a:lnTo>
                    <a:pt x="66008" y="1072022"/>
                  </a:lnTo>
                  <a:lnTo>
                    <a:pt x="31654" y="1048861"/>
                  </a:lnTo>
                  <a:lnTo>
                    <a:pt x="8493" y="1014507"/>
                  </a:lnTo>
                  <a:lnTo>
                    <a:pt x="0" y="972438"/>
                  </a:lnTo>
                  <a:lnTo>
                    <a:pt x="0" y="10807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87084" y="1211567"/>
              <a:ext cx="1099565" cy="30252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9776" y="1356347"/>
              <a:ext cx="694181" cy="30252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84620" y="1501127"/>
              <a:ext cx="864870" cy="302526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6407022" y="1234820"/>
            <a:ext cx="1012190" cy="1062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6040" marR="59690" algn="ctr">
              <a:lnSpc>
                <a:spcPts val="1140"/>
              </a:lnSpc>
              <a:spcBef>
                <a:spcPts val="290"/>
              </a:spcBef>
            </a:pPr>
            <a:r>
              <a:rPr sz="1100" b="1" dirty="0">
                <a:latin typeface="Arial"/>
                <a:cs typeface="Arial"/>
              </a:rPr>
              <a:t>4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экзамена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в </a:t>
            </a:r>
            <a:r>
              <a:rPr sz="1100" b="1" spc="-10" dirty="0">
                <a:latin typeface="Arial"/>
                <a:cs typeface="Arial"/>
              </a:rPr>
              <a:t>форме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1100" b="1" dirty="0">
                <a:latin typeface="Arial"/>
                <a:cs typeface="Arial"/>
              </a:rPr>
              <a:t>ОГЭ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/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ГВЭ</a:t>
            </a:r>
            <a:endParaRPr sz="1100">
              <a:latin typeface="Arial"/>
              <a:cs typeface="Arial"/>
            </a:endParaRPr>
          </a:p>
          <a:p>
            <a:pPr marL="12065" marR="5080" indent="-635" algn="ctr">
              <a:lnSpc>
                <a:spcPts val="114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сдают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на </a:t>
            </a:r>
            <a:r>
              <a:rPr sz="1100" spc="-10" dirty="0">
                <a:latin typeface="Arial"/>
                <a:cs typeface="Arial"/>
              </a:rPr>
              <a:t>добровольной </a:t>
            </a:r>
            <a:r>
              <a:rPr sz="1100" dirty="0">
                <a:latin typeface="Arial"/>
                <a:cs typeface="Arial"/>
              </a:rPr>
              <a:t>основе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по </a:t>
            </a:r>
            <a:r>
              <a:rPr sz="1100" dirty="0">
                <a:latin typeface="Arial"/>
                <a:cs typeface="Arial"/>
              </a:rPr>
              <a:t>своему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выбору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279134" y="2438654"/>
            <a:ext cx="1896110" cy="1106170"/>
            <a:chOff x="6279134" y="2438654"/>
            <a:chExt cx="1896110" cy="1106170"/>
          </a:xfrm>
        </p:grpSpPr>
        <p:sp>
          <p:nvSpPr>
            <p:cNvPr id="83" name="object 83"/>
            <p:cNvSpPr/>
            <p:nvPr/>
          </p:nvSpPr>
          <p:spPr>
            <a:xfrm>
              <a:off x="6662928" y="2788920"/>
              <a:ext cx="1511935" cy="143510"/>
            </a:xfrm>
            <a:custGeom>
              <a:avLst/>
              <a:gdLst/>
              <a:ahLst/>
              <a:cxnLst/>
              <a:rect l="l" t="t" r="r" b="b"/>
              <a:pathLst>
                <a:path w="1511934" h="143510">
                  <a:moveTo>
                    <a:pt x="1511807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511807" y="143255"/>
                  </a:lnTo>
                  <a:lnTo>
                    <a:pt x="1511807" y="0"/>
                  </a:lnTo>
                  <a:close/>
                </a:path>
              </a:pathLst>
            </a:custGeom>
            <a:solidFill>
              <a:srgbClr val="B0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91834" y="2451354"/>
              <a:ext cx="1240790" cy="1080770"/>
            </a:xfrm>
            <a:custGeom>
              <a:avLst/>
              <a:gdLst/>
              <a:ahLst/>
              <a:cxnLst/>
              <a:rect l="l" t="t" r="r" b="b"/>
              <a:pathLst>
                <a:path w="1240790" h="1080770">
                  <a:moveTo>
                    <a:pt x="1132459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972438"/>
                  </a:lnTo>
                  <a:lnTo>
                    <a:pt x="8493" y="1014507"/>
                  </a:lnTo>
                  <a:lnTo>
                    <a:pt x="31654" y="1048861"/>
                  </a:lnTo>
                  <a:lnTo>
                    <a:pt x="66008" y="1072022"/>
                  </a:lnTo>
                  <a:lnTo>
                    <a:pt x="108076" y="1080516"/>
                  </a:lnTo>
                  <a:lnTo>
                    <a:pt x="1132459" y="1080516"/>
                  </a:lnTo>
                  <a:lnTo>
                    <a:pt x="1174527" y="1072022"/>
                  </a:lnTo>
                  <a:lnTo>
                    <a:pt x="1208881" y="1048861"/>
                  </a:lnTo>
                  <a:lnTo>
                    <a:pt x="1232042" y="1014507"/>
                  </a:lnTo>
                  <a:lnTo>
                    <a:pt x="1240536" y="972438"/>
                  </a:lnTo>
                  <a:lnTo>
                    <a:pt x="1240536" y="108076"/>
                  </a:lnTo>
                  <a:lnTo>
                    <a:pt x="1232042" y="66008"/>
                  </a:lnTo>
                  <a:lnTo>
                    <a:pt x="1208881" y="31654"/>
                  </a:lnTo>
                  <a:lnTo>
                    <a:pt x="1174527" y="8493"/>
                  </a:lnTo>
                  <a:lnTo>
                    <a:pt x="1132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91834" y="2451354"/>
              <a:ext cx="1240790" cy="1080770"/>
            </a:xfrm>
            <a:custGeom>
              <a:avLst/>
              <a:gdLst/>
              <a:ahLst/>
              <a:cxnLst/>
              <a:rect l="l" t="t" r="r" b="b"/>
              <a:pathLst>
                <a:path w="1240790" h="1080770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1132459" y="0"/>
                  </a:lnTo>
                  <a:lnTo>
                    <a:pt x="1174527" y="8493"/>
                  </a:lnTo>
                  <a:lnTo>
                    <a:pt x="1208881" y="31654"/>
                  </a:lnTo>
                  <a:lnTo>
                    <a:pt x="1232042" y="66008"/>
                  </a:lnTo>
                  <a:lnTo>
                    <a:pt x="1240536" y="108076"/>
                  </a:lnTo>
                  <a:lnTo>
                    <a:pt x="1240536" y="972438"/>
                  </a:lnTo>
                  <a:lnTo>
                    <a:pt x="1232042" y="1014507"/>
                  </a:lnTo>
                  <a:lnTo>
                    <a:pt x="1208881" y="1048861"/>
                  </a:lnTo>
                  <a:lnTo>
                    <a:pt x="1174527" y="1072022"/>
                  </a:lnTo>
                  <a:lnTo>
                    <a:pt x="1132459" y="1080516"/>
                  </a:lnTo>
                  <a:lnTo>
                    <a:pt x="108076" y="1080516"/>
                  </a:lnTo>
                  <a:lnTo>
                    <a:pt x="66008" y="1072022"/>
                  </a:lnTo>
                  <a:lnTo>
                    <a:pt x="31654" y="1048861"/>
                  </a:lnTo>
                  <a:lnTo>
                    <a:pt x="8493" y="1014507"/>
                  </a:lnTo>
                  <a:lnTo>
                    <a:pt x="0" y="972438"/>
                  </a:lnTo>
                  <a:lnTo>
                    <a:pt x="0" y="10807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419215" y="2735707"/>
            <a:ext cx="987425" cy="4832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ts val="1140"/>
              </a:lnSpc>
              <a:spcBef>
                <a:spcPts val="290"/>
              </a:spcBef>
            </a:pPr>
            <a:r>
              <a:rPr sz="1100" spc="-10" dirty="0">
                <a:latin typeface="Arial"/>
                <a:cs typeface="Arial"/>
              </a:rPr>
              <a:t>Обязательные учебные предметы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807706" y="2438654"/>
            <a:ext cx="1264920" cy="1106170"/>
            <a:chOff x="7807706" y="2438654"/>
            <a:chExt cx="1264920" cy="1106170"/>
          </a:xfrm>
        </p:grpSpPr>
        <p:sp>
          <p:nvSpPr>
            <p:cNvPr id="88" name="object 88"/>
            <p:cNvSpPr/>
            <p:nvPr/>
          </p:nvSpPr>
          <p:spPr>
            <a:xfrm>
              <a:off x="7820406" y="2451354"/>
              <a:ext cx="1239520" cy="1080770"/>
            </a:xfrm>
            <a:custGeom>
              <a:avLst/>
              <a:gdLst/>
              <a:ahLst/>
              <a:cxnLst/>
              <a:rect l="l" t="t" r="r" b="b"/>
              <a:pathLst>
                <a:path w="1239520" h="1080770">
                  <a:moveTo>
                    <a:pt x="1130935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972438"/>
                  </a:lnTo>
                  <a:lnTo>
                    <a:pt x="8493" y="1014507"/>
                  </a:lnTo>
                  <a:lnTo>
                    <a:pt x="31654" y="1048861"/>
                  </a:lnTo>
                  <a:lnTo>
                    <a:pt x="66008" y="1072022"/>
                  </a:lnTo>
                  <a:lnTo>
                    <a:pt x="108076" y="1080516"/>
                  </a:lnTo>
                  <a:lnTo>
                    <a:pt x="1130935" y="1080516"/>
                  </a:lnTo>
                  <a:lnTo>
                    <a:pt x="1173003" y="1072022"/>
                  </a:lnTo>
                  <a:lnTo>
                    <a:pt x="1207357" y="1048861"/>
                  </a:lnTo>
                  <a:lnTo>
                    <a:pt x="1230518" y="1014507"/>
                  </a:lnTo>
                  <a:lnTo>
                    <a:pt x="1239012" y="972438"/>
                  </a:lnTo>
                  <a:lnTo>
                    <a:pt x="1239012" y="108076"/>
                  </a:lnTo>
                  <a:lnTo>
                    <a:pt x="1230518" y="66008"/>
                  </a:lnTo>
                  <a:lnTo>
                    <a:pt x="1207357" y="31654"/>
                  </a:lnTo>
                  <a:lnTo>
                    <a:pt x="1173003" y="8493"/>
                  </a:lnTo>
                  <a:lnTo>
                    <a:pt x="1130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20406" y="2451354"/>
              <a:ext cx="1239520" cy="1080770"/>
            </a:xfrm>
            <a:custGeom>
              <a:avLst/>
              <a:gdLst/>
              <a:ahLst/>
              <a:cxnLst/>
              <a:rect l="l" t="t" r="r" b="b"/>
              <a:pathLst>
                <a:path w="1239520" h="1080770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1130935" y="0"/>
                  </a:lnTo>
                  <a:lnTo>
                    <a:pt x="1173003" y="8493"/>
                  </a:lnTo>
                  <a:lnTo>
                    <a:pt x="1207357" y="31654"/>
                  </a:lnTo>
                  <a:lnTo>
                    <a:pt x="1230518" y="66008"/>
                  </a:lnTo>
                  <a:lnTo>
                    <a:pt x="1239012" y="108076"/>
                  </a:lnTo>
                  <a:lnTo>
                    <a:pt x="1239012" y="972438"/>
                  </a:lnTo>
                  <a:lnTo>
                    <a:pt x="1230518" y="1014507"/>
                  </a:lnTo>
                  <a:lnTo>
                    <a:pt x="1207357" y="1048861"/>
                  </a:lnTo>
                  <a:lnTo>
                    <a:pt x="1173003" y="1072022"/>
                  </a:lnTo>
                  <a:lnTo>
                    <a:pt x="1130935" y="1080516"/>
                  </a:lnTo>
                  <a:lnTo>
                    <a:pt x="108076" y="1080516"/>
                  </a:lnTo>
                  <a:lnTo>
                    <a:pt x="66008" y="1072022"/>
                  </a:lnTo>
                  <a:lnTo>
                    <a:pt x="31654" y="1048861"/>
                  </a:lnTo>
                  <a:lnTo>
                    <a:pt x="8493" y="1014507"/>
                  </a:lnTo>
                  <a:lnTo>
                    <a:pt x="0" y="972438"/>
                  </a:lnTo>
                  <a:lnTo>
                    <a:pt x="0" y="10807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82255" y="2735707"/>
            <a:ext cx="978535" cy="4832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45085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"/>
                <a:cs typeface="Arial"/>
              </a:rPr>
              <a:t>2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экзамена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по </a:t>
            </a:r>
            <a:r>
              <a:rPr sz="1100" spc="-10" dirty="0">
                <a:latin typeface="Arial"/>
                <a:cs typeface="Arial"/>
              </a:rPr>
              <a:t>выбору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sz="1100" spc="-10" dirty="0">
                <a:latin typeface="Arial"/>
                <a:cs typeface="Arial"/>
              </a:rPr>
              <a:t>обучающегося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282182" y="3827017"/>
            <a:ext cx="1551305" cy="1377950"/>
            <a:chOff x="6282182" y="3827017"/>
            <a:chExt cx="1551305" cy="1377950"/>
          </a:xfrm>
        </p:grpSpPr>
        <p:sp>
          <p:nvSpPr>
            <p:cNvPr id="92" name="object 92"/>
            <p:cNvSpPr/>
            <p:nvPr/>
          </p:nvSpPr>
          <p:spPr>
            <a:xfrm>
              <a:off x="6537960" y="4076699"/>
              <a:ext cx="137160" cy="1127760"/>
            </a:xfrm>
            <a:custGeom>
              <a:avLst/>
              <a:gdLst/>
              <a:ahLst/>
              <a:cxnLst/>
              <a:rect l="l" t="t" r="r" b="b"/>
              <a:pathLst>
                <a:path w="137159" h="1127760">
                  <a:moveTo>
                    <a:pt x="137159" y="0"/>
                  </a:moveTo>
                  <a:lnTo>
                    <a:pt x="0" y="0"/>
                  </a:lnTo>
                  <a:lnTo>
                    <a:pt x="0" y="1127760"/>
                  </a:lnTo>
                  <a:lnTo>
                    <a:pt x="137159" y="112776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B0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882" y="3839717"/>
              <a:ext cx="1525905" cy="916305"/>
            </a:xfrm>
            <a:custGeom>
              <a:avLst/>
              <a:gdLst/>
              <a:ahLst/>
              <a:cxnLst/>
              <a:rect l="l" t="t" r="r" b="b"/>
              <a:pathLst>
                <a:path w="1525904" h="916304">
                  <a:moveTo>
                    <a:pt x="1433957" y="0"/>
                  </a:moveTo>
                  <a:lnTo>
                    <a:pt x="91566" y="0"/>
                  </a:lnTo>
                  <a:lnTo>
                    <a:pt x="55935" y="7199"/>
                  </a:lnTo>
                  <a:lnTo>
                    <a:pt x="26828" y="26828"/>
                  </a:lnTo>
                  <a:lnTo>
                    <a:pt x="7199" y="55935"/>
                  </a:lnTo>
                  <a:lnTo>
                    <a:pt x="0" y="91566"/>
                  </a:lnTo>
                  <a:lnTo>
                    <a:pt x="0" y="824356"/>
                  </a:lnTo>
                  <a:lnTo>
                    <a:pt x="7199" y="859988"/>
                  </a:lnTo>
                  <a:lnTo>
                    <a:pt x="26828" y="889095"/>
                  </a:lnTo>
                  <a:lnTo>
                    <a:pt x="55935" y="908724"/>
                  </a:lnTo>
                  <a:lnTo>
                    <a:pt x="91566" y="915923"/>
                  </a:lnTo>
                  <a:lnTo>
                    <a:pt x="1433957" y="915923"/>
                  </a:lnTo>
                  <a:lnTo>
                    <a:pt x="1469588" y="908724"/>
                  </a:lnTo>
                  <a:lnTo>
                    <a:pt x="1498695" y="889095"/>
                  </a:lnTo>
                  <a:lnTo>
                    <a:pt x="1518324" y="859988"/>
                  </a:lnTo>
                  <a:lnTo>
                    <a:pt x="1525523" y="824356"/>
                  </a:lnTo>
                  <a:lnTo>
                    <a:pt x="1525523" y="91566"/>
                  </a:lnTo>
                  <a:lnTo>
                    <a:pt x="1518324" y="55935"/>
                  </a:lnTo>
                  <a:lnTo>
                    <a:pt x="1498695" y="26828"/>
                  </a:lnTo>
                  <a:lnTo>
                    <a:pt x="1469588" y="7199"/>
                  </a:lnTo>
                  <a:lnTo>
                    <a:pt x="1433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94882" y="3839717"/>
              <a:ext cx="1525905" cy="916305"/>
            </a:xfrm>
            <a:custGeom>
              <a:avLst/>
              <a:gdLst/>
              <a:ahLst/>
              <a:cxnLst/>
              <a:rect l="l" t="t" r="r" b="b"/>
              <a:pathLst>
                <a:path w="1525904" h="916304">
                  <a:moveTo>
                    <a:pt x="0" y="91566"/>
                  </a:moveTo>
                  <a:lnTo>
                    <a:pt x="7199" y="55935"/>
                  </a:lnTo>
                  <a:lnTo>
                    <a:pt x="26828" y="26828"/>
                  </a:lnTo>
                  <a:lnTo>
                    <a:pt x="55935" y="7199"/>
                  </a:lnTo>
                  <a:lnTo>
                    <a:pt x="91566" y="0"/>
                  </a:lnTo>
                  <a:lnTo>
                    <a:pt x="1433957" y="0"/>
                  </a:lnTo>
                  <a:lnTo>
                    <a:pt x="1469588" y="7199"/>
                  </a:lnTo>
                  <a:lnTo>
                    <a:pt x="1498695" y="26828"/>
                  </a:lnTo>
                  <a:lnTo>
                    <a:pt x="1518324" y="55935"/>
                  </a:lnTo>
                  <a:lnTo>
                    <a:pt x="1525523" y="91566"/>
                  </a:lnTo>
                  <a:lnTo>
                    <a:pt x="1525523" y="824356"/>
                  </a:lnTo>
                  <a:lnTo>
                    <a:pt x="1518324" y="859988"/>
                  </a:lnTo>
                  <a:lnTo>
                    <a:pt x="1498695" y="889095"/>
                  </a:lnTo>
                  <a:lnTo>
                    <a:pt x="1469588" y="908724"/>
                  </a:lnTo>
                  <a:lnTo>
                    <a:pt x="1433957" y="915923"/>
                  </a:lnTo>
                  <a:lnTo>
                    <a:pt x="91566" y="915923"/>
                  </a:lnTo>
                  <a:lnTo>
                    <a:pt x="55935" y="908724"/>
                  </a:lnTo>
                  <a:lnTo>
                    <a:pt x="26828" y="889095"/>
                  </a:lnTo>
                  <a:lnTo>
                    <a:pt x="7199" y="859988"/>
                  </a:lnTo>
                  <a:lnTo>
                    <a:pt x="0" y="824356"/>
                  </a:lnTo>
                  <a:lnTo>
                    <a:pt x="0" y="9156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55664" y="4090403"/>
              <a:ext cx="1258062" cy="30252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63512" y="4235183"/>
              <a:ext cx="596646" cy="302526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6294882" y="4114927"/>
            <a:ext cx="1418843" cy="46038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5080" indent="-307975">
              <a:lnSpc>
                <a:spcPts val="1140"/>
              </a:lnSpc>
              <a:spcBef>
                <a:spcPts val="290"/>
              </a:spcBef>
            </a:pPr>
            <a:r>
              <a:rPr sz="1100" b="1" dirty="0">
                <a:latin typeface="Arial"/>
                <a:cs typeface="Arial"/>
              </a:rPr>
              <a:t>Участники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ГИА </a:t>
            </a:r>
            <a:r>
              <a:rPr sz="1100" b="1" dirty="0">
                <a:latin typeface="Arial"/>
                <a:cs typeface="Arial"/>
              </a:rPr>
              <a:t>с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25" dirty="0" smtClean="0">
                <a:latin typeface="Arial"/>
                <a:cs typeface="Arial"/>
              </a:rPr>
              <a:t>ОВЗ</a:t>
            </a:r>
            <a:r>
              <a:rPr lang="ru-RU" sz="1100" b="1" spc="-25" dirty="0" smtClean="0">
                <a:latin typeface="Arial"/>
                <a:cs typeface="Arial"/>
              </a:rPr>
              <a:t>, дети-инвалиды</a:t>
            </a:r>
            <a:endParaRPr sz="1100" b="1" dirty="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6282182" y="4971541"/>
            <a:ext cx="1551305" cy="941705"/>
            <a:chOff x="6282182" y="4971541"/>
            <a:chExt cx="1551305" cy="941705"/>
          </a:xfrm>
        </p:grpSpPr>
        <p:sp>
          <p:nvSpPr>
            <p:cNvPr id="99" name="object 99"/>
            <p:cNvSpPr/>
            <p:nvPr/>
          </p:nvSpPr>
          <p:spPr>
            <a:xfrm>
              <a:off x="6294882" y="4984241"/>
              <a:ext cx="1525905" cy="916305"/>
            </a:xfrm>
            <a:custGeom>
              <a:avLst/>
              <a:gdLst/>
              <a:ahLst/>
              <a:cxnLst/>
              <a:rect l="l" t="t" r="r" b="b"/>
              <a:pathLst>
                <a:path w="1525904" h="916304">
                  <a:moveTo>
                    <a:pt x="1433957" y="0"/>
                  </a:moveTo>
                  <a:lnTo>
                    <a:pt x="91566" y="0"/>
                  </a:lnTo>
                  <a:lnTo>
                    <a:pt x="55935" y="7199"/>
                  </a:lnTo>
                  <a:lnTo>
                    <a:pt x="26828" y="26828"/>
                  </a:lnTo>
                  <a:lnTo>
                    <a:pt x="7199" y="55935"/>
                  </a:lnTo>
                  <a:lnTo>
                    <a:pt x="0" y="91566"/>
                  </a:lnTo>
                  <a:lnTo>
                    <a:pt x="0" y="824331"/>
                  </a:lnTo>
                  <a:lnTo>
                    <a:pt x="7199" y="859983"/>
                  </a:lnTo>
                  <a:lnTo>
                    <a:pt x="26828" y="889096"/>
                  </a:lnTo>
                  <a:lnTo>
                    <a:pt x="55935" y="908726"/>
                  </a:lnTo>
                  <a:lnTo>
                    <a:pt x="91566" y="915923"/>
                  </a:lnTo>
                  <a:lnTo>
                    <a:pt x="1433957" y="915923"/>
                  </a:lnTo>
                  <a:lnTo>
                    <a:pt x="1469588" y="908726"/>
                  </a:lnTo>
                  <a:lnTo>
                    <a:pt x="1498695" y="889096"/>
                  </a:lnTo>
                  <a:lnTo>
                    <a:pt x="1518324" y="859983"/>
                  </a:lnTo>
                  <a:lnTo>
                    <a:pt x="1525523" y="824331"/>
                  </a:lnTo>
                  <a:lnTo>
                    <a:pt x="1525523" y="91566"/>
                  </a:lnTo>
                  <a:lnTo>
                    <a:pt x="1518324" y="55935"/>
                  </a:lnTo>
                  <a:lnTo>
                    <a:pt x="1498695" y="26828"/>
                  </a:lnTo>
                  <a:lnTo>
                    <a:pt x="1469588" y="7199"/>
                  </a:lnTo>
                  <a:lnTo>
                    <a:pt x="1433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94882" y="4984241"/>
              <a:ext cx="1525905" cy="916305"/>
            </a:xfrm>
            <a:custGeom>
              <a:avLst/>
              <a:gdLst/>
              <a:ahLst/>
              <a:cxnLst/>
              <a:rect l="l" t="t" r="r" b="b"/>
              <a:pathLst>
                <a:path w="1525904" h="916304">
                  <a:moveTo>
                    <a:pt x="0" y="91566"/>
                  </a:moveTo>
                  <a:lnTo>
                    <a:pt x="7199" y="55935"/>
                  </a:lnTo>
                  <a:lnTo>
                    <a:pt x="26828" y="26828"/>
                  </a:lnTo>
                  <a:lnTo>
                    <a:pt x="55935" y="7199"/>
                  </a:lnTo>
                  <a:lnTo>
                    <a:pt x="91566" y="0"/>
                  </a:lnTo>
                  <a:lnTo>
                    <a:pt x="1433957" y="0"/>
                  </a:lnTo>
                  <a:lnTo>
                    <a:pt x="1469588" y="7199"/>
                  </a:lnTo>
                  <a:lnTo>
                    <a:pt x="1498695" y="26828"/>
                  </a:lnTo>
                  <a:lnTo>
                    <a:pt x="1518324" y="55935"/>
                  </a:lnTo>
                  <a:lnTo>
                    <a:pt x="1525523" y="91566"/>
                  </a:lnTo>
                  <a:lnTo>
                    <a:pt x="1525523" y="824331"/>
                  </a:lnTo>
                  <a:lnTo>
                    <a:pt x="1518324" y="859983"/>
                  </a:lnTo>
                  <a:lnTo>
                    <a:pt x="1498695" y="889096"/>
                  </a:lnTo>
                  <a:lnTo>
                    <a:pt x="1469588" y="908726"/>
                  </a:lnTo>
                  <a:lnTo>
                    <a:pt x="1433957" y="915923"/>
                  </a:lnTo>
                  <a:lnTo>
                    <a:pt x="91566" y="915923"/>
                  </a:lnTo>
                  <a:lnTo>
                    <a:pt x="55935" y="908726"/>
                  </a:lnTo>
                  <a:lnTo>
                    <a:pt x="26828" y="889096"/>
                  </a:lnTo>
                  <a:lnTo>
                    <a:pt x="7199" y="859983"/>
                  </a:lnTo>
                  <a:lnTo>
                    <a:pt x="0" y="824331"/>
                  </a:lnTo>
                  <a:lnTo>
                    <a:pt x="0" y="91566"/>
                  </a:lnTo>
                  <a:close/>
                </a:path>
              </a:pathLst>
            </a:custGeom>
            <a:ln w="25399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420739" y="5186553"/>
            <a:ext cx="1272540" cy="4838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80"/>
              </a:spcBef>
            </a:pPr>
            <a:r>
              <a:rPr sz="1100" spc="-10" dirty="0">
                <a:latin typeface="Arial"/>
                <a:cs typeface="Arial"/>
              </a:rPr>
              <a:t>только обязательные </a:t>
            </a:r>
            <a:r>
              <a:rPr sz="1100" dirty="0">
                <a:latin typeface="Arial"/>
                <a:cs typeface="Arial"/>
              </a:rPr>
              <a:t>учебные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предметы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016" y="219268"/>
            <a:ext cx="5004180" cy="2328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6191" y="143636"/>
            <a:ext cx="502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II.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Формы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проведения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участники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ГИА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402277"/>
            <a:ext cx="5022342" cy="556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323" y="682640"/>
            <a:ext cx="3605039" cy="4902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690" y="756030"/>
            <a:ext cx="2849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Подача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заявлений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марта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343" y="782941"/>
            <a:ext cx="825512" cy="2911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2085" y="682281"/>
            <a:ext cx="3521231" cy="4956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86373" y="650874"/>
            <a:ext cx="269557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1145" marR="5080" indent="-259079">
              <a:lnSpc>
                <a:spcPts val="1660"/>
              </a:lnSpc>
              <a:spcBef>
                <a:spcPts val="365"/>
              </a:spcBef>
            </a:pPr>
            <a:r>
              <a:rPr sz="1600" i="1" dirty="0">
                <a:solidFill>
                  <a:srgbClr val="BEBEBE"/>
                </a:solidFill>
                <a:latin typeface="Arial"/>
                <a:cs typeface="Arial"/>
              </a:rPr>
              <a:t>По</a:t>
            </a:r>
            <a:r>
              <a:rPr sz="1600" i="1" spc="-1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EBEBE"/>
                </a:solidFill>
                <a:latin typeface="Arial"/>
                <a:cs typeface="Arial"/>
              </a:rPr>
              <a:t>решению</a:t>
            </a:r>
            <a:r>
              <a:rPr sz="1600" i="1" spc="-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EBEBE"/>
                </a:solidFill>
                <a:latin typeface="Arial"/>
                <a:cs typeface="Arial"/>
              </a:rPr>
              <a:t>ОИВ</a:t>
            </a:r>
            <a:r>
              <a:rPr sz="1600" i="1" spc="-10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BEBEBE"/>
                </a:solidFill>
                <a:latin typeface="Arial"/>
                <a:cs typeface="Arial"/>
              </a:rPr>
              <a:t>возможна </a:t>
            </a:r>
            <a:r>
              <a:rPr sz="1600" i="1" dirty="0">
                <a:solidFill>
                  <a:srgbClr val="BEBEBE"/>
                </a:solidFill>
                <a:latin typeface="Arial"/>
                <a:cs typeface="Arial"/>
              </a:rPr>
              <a:t>с</a:t>
            </a:r>
            <a:r>
              <a:rPr sz="1600" i="1" spc="-3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BEBEBE"/>
                </a:solidFill>
                <a:latin typeface="Arial"/>
                <a:cs typeface="Arial"/>
              </a:rPr>
              <a:t>использованием</a:t>
            </a:r>
            <a:r>
              <a:rPr sz="1600" i="1" spc="-1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BEBEBE"/>
                </a:solidFill>
                <a:latin typeface="Arial"/>
                <a:cs typeface="Arial"/>
              </a:rPr>
              <a:t>ИКТ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6615" y="5992367"/>
            <a:ext cx="8569960" cy="562610"/>
            <a:chOff x="356615" y="5992367"/>
            <a:chExt cx="8569960" cy="56261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30" y="5996782"/>
              <a:ext cx="8567947" cy="5032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615" y="5992367"/>
              <a:ext cx="8205216" cy="5623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239" y="6015227"/>
              <a:ext cx="8496300" cy="4312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763" y="6012179"/>
              <a:ext cx="750570" cy="3162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596" y="6012179"/>
              <a:ext cx="621029" cy="3162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6152" y="6179819"/>
              <a:ext cx="2754630" cy="3162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1207" y="6179819"/>
              <a:ext cx="2045969" cy="31624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96240" y="6015228"/>
            <a:ext cx="8496300" cy="43180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 marR="484505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latin typeface="Arial"/>
                <a:cs typeface="Arial"/>
              </a:rPr>
              <a:t>После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марта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заявления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принимает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ГЭК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при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наличии</a:t>
            </a:r>
            <a:r>
              <a:rPr sz="1100" spc="-10" dirty="0">
                <a:latin typeface="Arial"/>
                <a:cs typeface="Arial"/>
              </a:rPr>
              <a:t> уважительных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причин,</a:t>
            </a:r>
            <a:r>
              <a:rPr sz="1100" spc="-10" dirty="0">
                <a:latin typeface="Arial"/>
                <a:cs typeface="Arial"/>
              </a:rPr>
              <a:t> подтверждённых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документально. </a:t>
            </a:r>
            <a:r>
              <a:rPr sz="1100" dirty="0">
                <a:latin typeface="Arial"/>
                <a:cs typeface="Arial"/>
              </a:rPr>
              <a:t>Вместе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с </a:t>
            </a:r>
            <a:r>
              <a:rPr sz="1100" dirty="0">
                <a:latin typeface="Arial"/>
                <a:cs typeface="Arial"/>
              </a:rPr>
              <a:t>заявлением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подаются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подтверждающие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документы.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Срок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позднее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чем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недели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до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соответствующего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экзамена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4207" y="2061850"/>
            <a:ext cx="3946455" cy="61849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25855" y="2100453"/>
            <a:ext cx="34213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свои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(выбранные)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образовательные</a:t>
            </a:r>
            <a:endParaRPr sz="15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организации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2030" y="1404774"/>
            <a:ext cx="3946424" cy="4302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15288" y="1439926"/>
            <a:ext cx="1823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Участники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ГИА-</a:t>
            </a:r>
            <a:r>
              <a:rPr sz="1800" spc="-50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87240" y="3221735"/>
            <a:ext cx="4337685" cy="1516380"/>
            <a:chOff x="4587240" y="3221735"/>
            <a:chExt cx="4337685" cy="151638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26844" y="3244557"/>
              <a:ext cx="4297718" cy="14113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87240" y="3221735"/>
              <a:ext cx="4244340" cy="15163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64964" y="3262883"/>
              <a:ext cx="4226051" cy="13395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64964" y="3262883"/>
              <a:ext cx="4226560" cy="1339850"/>
            </a:xfrm>
            <a:custGeom>
              <a:avLst/>
              <a:gdLst/>
              <a:ahLst/>
              <a:cxnLst/>
              <a:rect l="l" t="t" r="r" b="b"/>
              <a:pathLst>
                <a:path w="4226559" h="1339850">
                  <a:moveTo>
                    <a:pt x="0" y="1339595"/>
                  </a:moveTo>
                  <a:lnTo>
                    <a:pt x="4226051" y="1339595"/>
                  </a:lnTo>
                  <a:lnTo>
                    <a:pt x="4226051" y="0"/>
                  </a:lnTo>
                  <a:lnTo>
                    <a:pt x="0" y="0"/>
                  </a:lnTo>
                  <a:lnTo>
                    <a:pt x="0" y="133959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28388" y="3241547"/>
              <a:ext cx="2166366" cy="4549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37960" y="3275088"/>
              <a:ext cx="351269" cy="4015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54880" y="4023359"/>
              <a:ext cx="1760981" cy="4274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59068" y="4023359"/>
              <a:ext cx="508266" cy="42748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10528" y="4023359"/>
              <a:ext cx="1154429" cy="42748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36008" y="4251959"/>
              <a:ext cx="546353" cy="42748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25568" y="4251959"/>
              <a:ext cx="1888997" cy="42748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743703" y="3210090"/>
            <a:ext cx="3893185" cy="13423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b="1" dirty="0">
                <a:latin typeface="Arial"/>
                <a:cs typeface="Arial"/>
              </a:rPr>
              <a:t>Заявления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подают</a:t>
            </a:r>
            <a:r>
              <a:rPr sz="1400" b="1" spc="-1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spcBef>
                <a:spcPts val="610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в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ГЭК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вместе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подтверждающими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документами</a:t>
            </a:r>
            <a:endParaRPr sz="1500">
              <a:latin typeface="Arial"/>
              <a:cs typeface="Arial"/>
            </a:endParaRPr>
          </a:p>
          <a:p>
            <a:pPr marL="12700" marR="1150620" indent="117475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500" b="1" dirty="0">
                <a:latin typeface="Arial"/>
                <a:cs typeface="Arial"/>
              </a:rPr>
              <a:t>не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позднее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чем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за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недели </a:t>
            </a:r>
            <a:r>
              <a:rPr sz="1500" b="1" dirty="0">
                <a:latin typeface="Arial"/>
                <a:cs typeface="Arial"/>
              </a:rPr>
              <a:t>до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начала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экзамена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83323" y="35064"/>
            <a:ext cx="2062480" cy="591820"/>
            <a:chOff x="6783323" y="35064"/>
            <a:chExt cx="2062480" cy="591820"/>
          </a:xfrm>
        </p:grpSpPr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38159" y="66924"/>
              <a:ext cx="1950776" cy="44221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83323" y="35064"/>
              <a:ext cx="2061972" cy="5912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76287" y="85344"/>
              <a:ext cx="1879092" cy="3703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24471" y="56400"/>
              <a:ext cx="1221485" cy="5112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40395" y="56400"/>
              <a:ext cx="622553" cy="5112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57387" y="56400"/>
              <a:ext cx="432053" cy="5112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47887" y="56400"/>
              <a:ext cx="558546" cy="511289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6876288" y="85343"/>
            <a:ext cx="1879600" cy="37084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u="none" dirty="0"/>
              <a:t>Пункты</a:t>
            </a:r>
            <a:r>
              <a:rPr u="none" spc="5" dirty="0"/>
              <a:t> </a:t>
            </a:r>
            <a:r>
              <a:rPr u="none" dirty="0"/>
              <a:t>12</a:t>
            </a:r>
            <a:r>
              <a:rPr u="none" spc="-40" dirty="0"/>
              <a:t> </a:t>
            </a:r>
            <a:r>
              <a:rPr u="none" dirty="0"/>
              <a:t>–</a:t>
            </a:r>
            <a:r>
              <a:rPr u="none" spc="-45" dirty="0"/>
              <a:t> </a:t>
            </a:r>
            <a:r>
              <a:rPr u="none" spc="-25" dirty="0"/>
              <a:t>15</a:t>
            </a:r>
          </a:p>
        </p:txBody>
      </p:sp>
      <p:grpSp>
        <p:nvGrpSpPr>
          <p:cNvPr id="45" name="object 45"/>
          <p:cNvGrpSpPr/>
          <p:nvPr/>
        </p:nvGrpSpPr>
        <p:grpSpPr>
          <a:xfrm>
            <a:off x="4617720" y="1370075"/>
            <a:ext cx="4335780" cy="2171700"/>
            <a:chOff x="4617720" y="1370075"/>
            <a:chExt cx="4335780" cy="2171700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36008" y="1385315"/>
              <a:ext cx="4317492" cy="21564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17720" y="1370075"/>
              <a:ext cx="4265676" cy="161696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83252" y="1412747"/>
              <a:ext cx="4227576" cy="2066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683252" y="1412747"/>
              <a:ext cx="4227830" cy="2066925"/>
            </a:xfrm>
            <a:custGeom>
              <a:avLst/>
              <a:gdLst/>
              <a:ahLst/>
              <a:cxnLst/>
              <a:rect l="l" t="t" r="r" b="b"/>
              <a:pathLst>
                <a:path w="4227830" h="2066925">
                  <a:moveTo>
                    <a:pt x="0" y="0"/>
                  </a:moveTo>
                  <a:lnTo>
                    <a:pt x="4227576" y="0"/>
                  </a:lnTo>
                  <a:lnTo>
                    <a:pt x="4227576" y="1501013"/>
                  </a:lnTo>
                  <a:lnTo>
                    <a:pt x="2318639" y="1501013"/>
                  </a:lnTo>
                  <a:lnTo>
                    <a:pt x="2318639" y="1637664"/>
                  </a:lnTo>
                  <a:lnTo>
                    <a:pt x="2480945" y="1637664"/>
                  </a:lnTo>
                  <a:lnTo>
                    <a:pt x="2113788" y="2066543"/>
                  </a:lnTo>
                  <a:lnTo>
                    <a:pt x="1746631" y="1637664"/>
                  </a:lnTo>
                  <a:lnTo>
                    <a:pt x="1908937" y="1637664"/>
                  </a:lnTo>
                  <a:lnTo>
                    <a:pt x="1908937" y="1501013"/>
                  </a:lnTo>
                  <a:lnTo>
                    <a:pt x="0" y="150101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81372" y="1391411"/>
              <a:ext cx="3963162" cy="45491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69636" y="1635251"/>
              <a:ext cx="578358" cy="45491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75960" y="1635251"/>
              <a:ext cx="2417826" cy="454913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997577" y="1441449"/>
            <a:ext cx="36550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Изменение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(дополнение)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заявлений </a:t>
            </a:r>
            <a:r>
              <a:rPr sz="1600" b="1" dirty="0">
                <a:latin typeface="Arial"/>
                <a:cs typeface="Arial"/>
              </a:rPr>
              <a:t>об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участии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экзаменах: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62627" y="2112390"/>
            <a:ext cx="28987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indent="-117475">
              <a:lnSpc>
                <a:spcPct val="100000"/>
              </a:lnSpc>
              <a:spcBef>
                <a:spcPts val="100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выбранные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учебные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предметы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форма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ГИА-</a:t>
            </a:r>
            <a:r>
              <a:rPr sz="1500" spc="-50" dirty="0"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сроки</a:t>
            </a:r>
            <a:r>
              <a:rPr sz="1500" spc="-10" dirty="0">
                <a:latin typeface="Arial"/>
                <a:cs typeface="Arial"/>
              </a:rPr>
              <a:t> участия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30708" y="2631948"/>
            <a:ext cx="4015740" cy="2034539"/>
            <a:chOff x="330708" y="2631948"/>
            <a:chExt cx="4015740" cy="2034539"/>
          </a:xfrm>
        </p:grpSpPr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8996" y="2631948"/>
              <a:ext cx="3977640" cy="20345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0708" y="3105912"/>
              <a:ext cx="4015740" cy="131216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6240" y="2659380"/>
              <a:ext cx="3887724" cy="19446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96240" y="2659380"/>
              <a:ext cx="3888104" cy="1945005"/>
            </a:xfrm>
            <a:custGeom>
              <a:avLst/>
              <a:gdLst/>
              <a:ahLst/>
              <a:cxnLst/>
              <a:rect l="l" t="t" r="r" b="b"/>
              <a:pathLst>
                <a:path w="3888104" h="1945004">
                  <a:moveTo>
                    <a:pt x="0" y="489204"/>
                  </a:moveTo>
                  <a:lnTo>
                    <a:pt x="1774317" y="489204"/>
                  </a:lnTo>
                  <a:lnTo>
                    <a:pt x="1774317" y="326009"/>
                  </a:lnTo>
                  <a:lnTo>
                    <a:pt x="1553210" y="326009"/>
                  </a:lnTo>
                  <a:lnTo>
                    <a:pt x="1943862" y="0"/>
                  </a:lnTo>
                  <a:lnTo>
                    <a:pt x="2334514" y="326009"/>
                  </a:lnTo>
                  <a:lnTo>
                    <a:pt x="2113407" y="326009"/>
                  </a:lnTo>
                  <a:lnTo>
                    <a:pt x="2113407" y="489204"/>
                  </a:lnTo>
                  <a:lnTo>
                    <a:pt x="3887724" y="489204"/>
                  </a:lnTo>
                  <a:lnTo>
                    <a:pt x="3887724" y="1944624"/>
                  </a:lnTo>
                  <a:lnTo>
                    <a:pt x="0" y="1944624"/>
                  </a:lnTo>
                  <a:lnTo>
                    <a:pt x="0" y="48920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5008" y="3127248"/>
              <a:ext cx="1408938" cy="45491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81911" y="3127248"/>
              <a:ext cx="2725674" cy="454913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74370" y="3046914"/>
            <a:ext cx="3701415" cy="120777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120"/>
              </a:spcBef>
            </a:pPr>
            <a:r>
              <a:rPr sz="1600" b="1" spc="-10" dirty="0">
                <a:latin typeface="Arial"/>
                <a:cs typeface="Arial"/>
              </a:rPr>
              <a:t>Заявление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участии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экзаменах:</a:t>
            </a:r>
            <a:endParaRPr sz="16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spcBef>
                <a:spcPts val="965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выбранные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учебные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предметы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форма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ГИА-</a:t>
            </a:r>
            <a:r>
              <a:rPr sz="1500" spc="-50" dirty="0"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сроки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участия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08971" y="4906685"/>
            <a:ext cx="1956166" cy="19561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491134" y="4839080"/>
            <a:ext cx="7100570" cy="955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Заявления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подают:</a:t>
            </a:r>
            <a:endParaRPr sz="16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spcBef>
                <a:spcPts val="5"/>
              </a:spcBef>
              <a:buChar char="•"/>
              <a:tabLst>
                <a:tab pos="130175" algn="l"/>
              </a:tabLst>
            </a:pPr>
            <a:r>
              <a:rPr sz="1500" dirty="0">
                <a:latin typeface="Arial"/>
                <a:cs typeface="Arial"/>
              </a:rPr>
              <a:t>лично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документ,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удостоверяющий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личность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spc="-10" dirty="0">
                <a:latin typeface="Arial"/>
                <a:cs typeface="Arial"/>
              </a:rPr>
              <a:t>родители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(законные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представители)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документ,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удостоверяющий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личность</a:t>
            </a:r>
            <a:endParaRPr sz="15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00" spc="-10" dirty="0">
                <a:latin typeface="Arial"/>
                <a:cs typeface="Arial"/>
              </a:rPr>
              <a:t>уполномоченные </a:t>
            </a:r>
            <a:r>
              <a:rPr sz="1500" dirty="0">
                <a:latin typeface="Arial"/>
                <a:cs typeface="Arial"/>
              </a:rPr>
              <a:t>лица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документ,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удостоверяющий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личность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+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доверенность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249" y="5969304"/>
            <a:ext cx="41852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ГИА</a:t>
            </a:r>
            <a:r>
              <a:rPr sz="10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проводится</a:t>
            </a:r>
            <a:r>
              <a:rPr sz="10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в досрочный,</a:t>
            </a:r>
            <a:r>
              <a:rPr sz="10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основной</a:t>
            </a:r>
            <a:r>
              <a:rPr sz="10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0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0000"/>
                </a:solidFill>
                <a:latin typeface="Arial"/>
                <a:cs typeface="Arial"/>
              </a:rPr>
              <a:t>дополнительный</a:t>
            </a:r>
            <a:r>
              <a:rPr sz="10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0000"/>
                </a:solidFill>
                <a:latin typeface="Arial"/>
                <a:cs typeface="Arial"/>
              </a:rPr>
              <a:t>периоды.</a:t>
            </a:r>
            <a:endParaRPr sz="1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000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каждом</a:t>
            </a:r>
            <a:r>
              <a:rPr sz="10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из</a:t>
            </a:r>
            <a:r>
              <a:rPr sz="1000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периодов</a:t>
            </a:r>
            <a:r>
              <a:rPr sz="10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проведения</a:t>
            </a:r>
            <a:r>
              <a:rPr sz="10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ГИА</a:t>
            </a:r>
            <a:r>
              <a:rPr sz="10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0000"/>
                </a:solidFill>
                <a:latin typeface="Arial"/>
                <a:cs typeface="Arial"/>
              </a:rPr>
              <a:t>предусматриваются</a:t>
            </a:r>
            <a:endParaRPr sz="10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резервные</a:t>
            </a:r>
            <a:r>
              <a:rPr sz="10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0000"/>
                </a:solidFill>
                <a:latin typeface="Arial"/>
                <a:cs typeface="Arial"/>
              </a:rPr>
              <a:t>сроки.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6805" y="185165"/>
            <a:ext cx="2958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ДАТЫ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ЭКЗАМЕНОВ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ГИА-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2902" y="736219"/>
            <a:ext cx="2985135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Arial"/>
              <a:cs typeface="Arial"/>
            </a:endParaRPr>
          </a:p>
          <a:p>
            <a:pPr marL="65405" marR="20955" indent="370205">
              <a:lnSpc>
                <a:spcPct val="15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ОГЭ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всем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учебным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предметам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начинается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1800" dirty="0">
              <a:latin typeface="Arial"/>
              <a:cs typeface="Arial"/>
            </a:endParaRPr>
          </a:p>
          <a:p>
            <a:pPr marR="29209" algn="ctr">
              <a:lnSpc>
                <a:spcPct val="100000"/>
              </a:lnSpc>
              <a:spcBef>
                <a:spcPts val="1565"/>
              </a:spcBef>
            </a:pP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10.00</a:t>
            </a:r>
            <a:endParaRPr sz="3200" dirty="0">
              <a:latin typeface="Arial"/>
              <a:cs typeface="Arial"/>
            </a:endParaRPr>
          </a:p>
          <a:p>
            <a:pPr marL="409575" algn="ctr">
              <a:lnSpc>
                <a:spcPct val="100000"/>
              </a:lnSpc>
              <a:spcBef>
                <a:spcPts val="24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местному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времени.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388" y="86880"/>
            <a:ext cx="5055235" cy="6019800"/>
            <a:chOff x="56388" y="86880"/>
            <a:chExt cx="5055235" cy="6019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" y="455675"/>
              <a:ext cx="5055108" cy="5650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650747"/>
              <a:ext cx="4485132" cy="50810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86880"/>
              <a:ext cx="627126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6" y="402277"/>
              <a:ext cx="3772662" cy="55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79" y="86880"/>
              <a:ext cx="3725417" cy="51128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IV.</a:t>
            </a:r>
            <a:r>
              <a:rPr spc="-65" dirty="0"/>
              <a:t> </a:t>
            </a:r>
            <a:r>
              <a:rPr spc="-10" dirty="0"/>
              <a:t>Организация</a:t>
            </a:r>
            <a:r>
              <a:rPr spc="-35" dirty="0"/>
              <a:t> </a:t>
            </a:r>
            <a:r>
              <a:rPr spc="-10" dirty="0"/>
              <a:t>проведения</a:t>
            </a:r>
            <a:r>
              <a:rPr spc="-60" dirty="0"/>
              <a:t> </a:t>
            </a:r>
            <a:r>
              <a:rPr spc="-25" dirty="0"/>
              <a:t>ГИА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583" y="168655"/>
            <a:ext cx="295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ДАТЫ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ЭКЗАМЕНОВ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ГИА-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65" y="2615000"/>
            <a:ext cx="7994736" cy="36501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02" y="604487"/>
            <a:ext cx="4068549" cy="13173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495" y="2052904"/>
            <a:ext cx="8891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Основной</a:t>
            </a:r>
            <a:r>
              <a:rPr sz="18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этап.</a:t>
            </a:r>
            <a:r>
              <a:rPr sz="18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18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других</a:t>
            </a:r>
            <a:r>
              <a:rPr sz="18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категорий</a:t>
            </a:r>
            <a:r>
              <a:rPr sz="18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участников</a:t>
            </a:r>
            <a:r>
              <a:rPr sz="18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ГИА</a:t>
            </a:r>
            <a:r>
              <a:rPr sz="18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смотрим</a:t>
            </a:r>
            <a:r>
              <a:rPr sz="18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8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Приказе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1686</Words>
  <Application>Microsoft Office PowerPoint</Application>
  <PresentationFormat>Экран (4:3)</PresentationFormat>
  <Paragraphs>324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Основные изменения в Порядке проведения ГИА-9</vt:lpstr>
      <vt:lpstr>Презентация PowerPoint</vt:lpstr>
      <vt:lpstr>Государственная итоговая аттестация</vt:lpstr>
      <vt:lpstr>Презентация PowerPoint</vt:lpstr>
      <vt:lpstr>II. Формы проведения ГИА и участники ГИА-9</vt:lpstr>
      <vt:lpstr>II. Формы проведения ГИА и участники ГИА-9 Пункты 6, 8, 9, 10, 11</vt:lpstr>
      <vt:lpstr>Пункты 12 – 15</vt:lpstr>
      <vt:lpstr>IV. Организация проведения ГИА</vt:lpstr>
      <vt:lpstr>Презентация PowerPoint</vt:lpstr>
      <vt:lpstr>ВРЕМЯ ЭКЗАМЕНОВ ГИА-9</vt:lpstr>
      <vt:lpstr>IV. Организация проведения ГИА</vt:lpstr>
      <vt:lpstr>Пункты 53, 54</vt:lpstr>
      <vt:lpstr>Презентация PowerPoint</vt:lpstr>
      <vt:lpstr>Государственная итоговая аттестация для участников с медицинскими ограничениями</vt:lpstr>
      <vt:lpstr>Пункты 56, 58</vt:lpstr>
      <vt:lpstr> Пункт 63</vt:lpstr>
      <vt:lpstr> Пункт 64</vt:lpstr>
      <vt:lpstr>Пункты 81, 82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в Порядках проведения ГИА-9 и ГИА-11</dc:title>
  <dc:creator>Стрежнева Л.Ю.</dc:creator>
  <cp:lastModifiedBy>ЖОРА</cp:lastModifiedBy>
  <cp:revision>38</cp:revision>
  <dcterms:created xsi:type="dcterms:W3CDTF">2024-02-02T09:46:26Z</dcterms:created>
  <dcterms:modified xsi:type="dcterms:W3CDTF">2024-02-09T04:01:12Z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2024-02-02T00:00:00Z</vt:filetime>
  </property>
  <property fmtid="{D5CDD505-2E9C-101B-9397-08002B2CF9AE}" pid="5" name="Producer">
    <vt:lpwstr>3-Heights(TM) PDF Security Shell 4.8.25.2 (http://www.pdf-tools.com)</vt:lpwstr>
  </property>
</Properties>
</file>