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57" r:id="rId2"/>
    <p:sldId id="356" r:id="rId3"/>
    <p:sldId id="335" r:id="rId4"/>
    <p:sldId id="346" r:id="rId5"/>
    <p:sldId id="336" r:id="rId6"/>
    <p:sldId id="338" r:id="rId7"/>
    <p:sldId id="340" r:id="rId8"/>
    <p:sldId id="341" r:id="rId9"/>
    <p:sldId id="347" r:id="rId10"/>
    <p:sldId id="330" r:id="rId11"/>
    <p:sldId id="348" r:id="rId12"/>
    <p:sldId id="349" r:id="rId13"/>
    <p:sldId id="351" r:id="rId14"/>
    <p:sldId id="353" r:id="rId15"/>
    <p:sldId id="354" r:id="rId16"/>
    <p:sldId id="359" r:id="rId17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рнилина" initials="К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833A"/>
    <a:srgbClr val="EA6B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32" autoAdjust="0"/>
    <p:restoredTop sz="99884" autoAdjust="0"/>
  </p:normalViewPr>
  <p:slideViewPr>
    <p:cSldViewPr snapToGrid="0">
      <p:cViewPr varScale="1">
        <p:scale>
          <a:sx n="116" d="100"/>
          <a:sy n="116" d="100"/>
        </p:scale>
        <p:origin x="-81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B7B0D-242F-46DE-AA4A-2896CED3AB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9187A-EA48-420D-802E-B313BEFB27FE}">
      <dgm:prSet phldrT="[Текст]"/>
      <dgm:spPr/>
      <dgm:t>
        <a:bodyPr/>
        <a:lstStyle/>
        <a:p>
          <a:r>
            <a:rPr lang="ru-RU" b="1" dirty="0" smtClean="0"/>
            <a:t>Очный формат</a:t>
          </a:r>
          <a:endParaRPr lang="ru-RU" dirty="0"/>
        </a:p>
      </dgm:t>
    </dgm:pt>
    <dgm:pt modelId="{433502E3-F430-40DA-A279-5442A3274134}" type="parTrans" cxnId="{A87D9036-C487-4121-9885-D8A95B461DD8}">
      <dgm:prSet/>
      <dgm:spPr/>
      <dgm:t>
        <a:bodyPr/>
        <a:lstStyle/>
        <a:p>
          <a:endParaRPr lang="ru-RU"/>
        </a:p>
      </dgm:t>
    </dgm:pt>
    <dgm:pt modelId="{DC8C6A52-9D8A-4215-9054-96AE54EC1ECC}" type="sibTrans" cxnId="{A87D9036-C487-4121-9885-D8A95B461DD8}">
      <dgm:prSet/>
      <dgm:spPr/>
      <dgm:t>
        <a:bodyPr/>
        <a:lstStyle/>
        <a:p>
          <a:endParaRPr lang="ru-RU"/>
        </a:p>
      </dgm:t>
    </dgm:pt>
    <dgm:pt modelId="{690F5755-976B-4E4E-AA3E-F1FF40A7261D}">
      <dgm:prSet phldrT="[Текст]"/>
      <dgm:spPr/>
      <dgm:t>
        <a:bodyPr/>
        <a:lstStyle/>
        <a:p>
          <a:r>
            <a:rPr lang="ru-RU" dirty="0" smtClean="0"/>
            <a:t>Проверка итогового собеседования осуществляется в образовательных организациях </a:t>
          </a:r>
          <a:r>
            <a:rPr lang="ru-RU" b="1" u="sng" dirty="0" smtClean="0"/>
            <a:t>после окончания проведения итогового собеседования (по записям ответов)</a:t>
          </a:r>
          <a:endParaRPr lang="ru-RU" b="1" u="sng" dirty="0"/>
        </a:p>
      </dgm:t>
    </dgm:pt>
    <dgm:pt modelId="{4463A335-9971-49B6-8EF0-4018B79A945D}" type="parTrans" cxnId="{520B9049-99C4-4E4A-9B72-D1C01F7B0509}">
      <dgm:prSet/>
      <dgm:spPr/>
      <dgm:t>
        <a:bodyPr/>
        <a:lstStyle/>
        <a:p>
          <a:endParaRPr lang="ru-RU"/>
        </a:p>
      </dgm:t>
    </dgm:pt>
    <dgm:pt modelId="{63365F18-740E-4325-84B0-9EEFA61DE8BB}" type="sibTrans" cxnId="{520B9049-99C4-4E4A-9B72-D1C01F7B0509}">
      <dgm:prSet/>
      <dgm:spPr/>
      <dgm:t>
        <a:bodyPr/>
        <a:lstStyle/>
        <a:p>
          <a:endParaRPr lang="ru-RU"/>
        </a:p>
      </dgm:t>
    </dgm:pt>
    <dgm:pt modelId="{6D17F6B5-6A38-492B-95E9-E955A2CDCEE0}">
      <dgm:prSet phldrT="[Текст]"/>
      <dgm:spPr/>
      <dgm:t>
        <a:bodyPr/>
        <a:lstStyle/>
        <a:p>
          <a:r>
            <a:rPr lang="ru-RU" b="1" dirty="0" smtClean="0"/>
            <a:t>Дистанционный формат</a:t>
          </a:r>
          <a:endParaRPr lang="ru-RU" dirty="0"/>
        </a:p>
      </dgm:t>
    </dgm:pt>
    <dgm:pt modelId="{B7C4D659-199F-478C-9BD6-AC95DAF40D07}" type="parTrans" cxnId="{DD2D901D-7A54-4024-87BC-CBB09B1B9FC8}">
      <dgm:prSet/>
      <dgm:spPr/>
      <dgm:t>
        <a:bodyPr/>
        <a:lstStyle/>
        <a:p>
          <a:endParaRPr lang="ru-RU"/>
        </a:p>
      </dgm:t>
    </dgm:pt>
    <dgm:pt modelId="{101E5A18-023F-4FF2-A33E-7F2BE2819466}" type="sibTrans" cxnId="{DD2D901D-7A54-4024-87BC-CBB09B1B9FC8}">
      <dgm:prSet/>
      <dgm:spPr/>
      <dgm:t>
        <a:bodyPr/>
        <a:lstStyle/>
        <a:p>
          <a:endParaRPr lang="ru-RU"/>
        </a:p>
      </dgm:t>
    </dgm:pt>
    <dgm:pt modelId="{6D12240A-386D-41F8-9E56-CD9A08386CCB}">
      <dgm:prSet phldrT="[Текст]"/>
      <dgm:spPr/>
      <dgm:t>
        <a:bodyPr/>
        <a:lstStyle/>
        <a:p>
          <a:r>
            <a:rPr lang="ru-RU" dirty="0" smtClean="0"/>
            <a:t>Проверка экспертом осуществляется </a:t>
          </a:r>
          <a:r>
            <a:rPr lang="ru-RU" b="1" u="sng" dirty="0" smtClean="0"/>
            <a:t>непосредственно во время проведения </a:t>
          </a:r>
          <a:r>
            <a:rPr lang="ru-RU" dirty="0" smtClean="0"/>
            <a:t>итогового собеседования</a:t>
          </a:r>
          <a:endParaRPr lang="ru-RU" dirty="0"/>
        </a:p>
      </dgm:t>
    </dgm:pt>
    <dgm:pt modelId="{43D21C20-0183-499F-8848-68B26774938F}" type="parTrans" cxnId="{BCC1947E-9637-48F3-8956-B3EF2C3BD7C9}">
      <dgm:prSet/>
      <dgm:spPr/>
      <dgm:t>
        <a:bodyPr/>
        <a:lstStyle/>
        <a:p>
          <a:endParaRPr lang="ru-RU"/>
        </a:p>
      </dgm:t>
    </dgm:pt>
    <dgm:pt modelId="{DE24FC4B-B4C2-4962-A774-DEEAAE03BEC5}" type="sibTrans" cxnId="{BCC1947E-9637-48F3-8956-B3EF2C3BD7C9}">
      <dgm:prSet/>
      <dgm:spPr/>
      <dgm:t>
        <a:bodyPr/>
        <a:lstStyle/>
        <a:p>
          <a:endParaRPr lang="ru-RU"/>
        </a:p>
      </dgm:t>
    </dgm:pt>
    <dgm:pt modelId="{97109F29-C1EB-4A02-921D-709BAD0D9822}" type="pres">
      <dgm:prSet presAssocID="{472B7B0D-242F-46DE-AA4A-2896CED3AB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6F68D-72D9-4DF9-A183-DCA6FEA1BDF3}" type="pres">
      <dgm:prSet presAssocID="{1E79187A-EA48-420D-802E-B313BEFB27FE}" presName="composite" presStyleCnt="0"/>
      <dgm:spPr/>
    </dgm:pt>
    <dgm:pt modelId="{F8688170-338A-4A15-9674-802633C67B14}" type="pres">
      <dgm:prSet presAssocID="{1E79187A-EA48-420D-802E-B313BEFB27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9C3E7-A76E-417A-BD6B-E117AF25FFB5}" type="pres">
      <dgm:prSet presAssocID="{1E79187A-EA48-420D-802E-B313BEFB27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A98AD-0D0F-4F3D-A0B4-F184C65DD429}" type="pres">
      <dgm:prSet presAssocID="{DC8C6A52-9D8A-4215-9054-96AE54EC1ECC}" presName="space" presStyleCnt="0"/>
      <dgm:spPr/>
    </dgm:pt>
    <dgm:pt modelId="{A0A9C18C-9851-41EB-B50D-FBDBB554E772}" type="pres">
      <dgm:prSet presAssocID="{6D17F6B5-6A38-492B-95E9-E955A2CDCEE0}" presName="composite" presStyleCnt="0"/>
      <dgm:spPr/>
    </dgm:pt>
    <dgm:pt modelId="{F70DB65F-24B2-4200-8716-F74B81CC8940}" type="pres">
      <dgm:prSet presAssocID="{6D17F6B5-6A38-492B-95E9-E955A2CDCE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7A9BD-7990-4594-82F0-1E195A33EA9A}" type="pres">
      <dgm:prSet presAssocID="{6D17F6B5-6A38-492B-95E9-E955A2CDCE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1947E-9637-48F3-8956-B3EF2C3BD7C9}" srcId="{6D17F6B5-6A38-492B-95E9-E955A2CDCEE0}" destId="{6D12240A-386D-41F8-9E56-CD9A08386CCB}" srcOrd="0" destOrd="0" parTransId="{43D21C20-0183-499F-8848-68B26774938F}" sibTransId="{DE24FC4B-B4C2-4962-A774-DEEAAE03BEC5}"/>
    <dgm:cxn modelId="{00D598CC-9B77-43FA-AF24-D73710BD8826}" type="presOf" srcId="{6D17F6B5-6A38-492B-95E9-E955A2CDCEE0}" destId="{F70DB65F-24B2-4200-8716-F74B81CC8940}" srcOrd="0" destOrd="0" presId="urn:microsoft.com/office/officeart/2005/8/layout/hList1"/>
    <dgm:cxn modelId="{DD2D901D-7A54-4024-87BC-CBB09B1B9FC8}" srcId="{472B7B0D-242F-46DE-AA4A-2896CED3ABFF}" destId="{6D17F6B5-6A38-492B-95E9-E955A2CDCEE0}" srcOrd="1" destOrd="0" parTransId="{B7C4D659-199F-478C-9BD6-AC95DAF40D07}" sibTransId="{101E5A18-023F-4FF2-A33E-7F2BE2819466}"/>
    <dgm:cxn modelId="{72E17501-5F8E-4AC4-9E5F-5D75B1FAB861}" type="presOf" srcId="{690F5755-976B-4E4E-AA3E-F1FF40A7261D}" destId="{A4D9C3E7-A76E-417A-BD6B-E117AF25FFB5}" srcOrd="0" destOrd="0" presId="urn:microsoft.com/office/officeart/2005/8/layout/hList1"/>
    <dgm:cxn modelId="{A87D9036-C487-4121-9885-D8A95B461DD8}" srcId="{472B7B0D-242F-46DE-AA4A-2896CED3ABFF}" destId="{1E79187A-EA48-420D-802E-B313BEFB27FE}" srcOrd="0" destOrd="0" parTransId="{433502E3-F430-40DA-A279-5442A3274134}" sibTransId="{DC8C6A52-9D8A-4215-9054-96AE54EC1ECC}"/>
    <dgm:cxn modelId="{9E45B3AF-8805-4272-B71E-EC3CEF409223}" type="presOf" srcId="{1E79187A-EA48-420D-802E-B313BEFB27FE}" destId="{F8688170-338A-4A15-9674-802633C67B14}" srcOrd="0" destOrd="0" presId="urn:microsoft.com/office/officeart/2005/8/layout/hList1"/>
    <dgm:cxn modelId="{61599F18-A07D-4193-BF83-D56093A88735}" type="presOf" srcId="{472B7B0D-242F-46DE-AA4A-2896CED3ABFF}" destId="{97109F29-C1EB-4A02-921D-709BAD0D9822}" srcOrd="0" destOrd="0" presId="urn:microsoft.com/office/officeart/2005/8/layout/hList1"/>
    <dgm:cxn modelId="{520B9049-99C4-4E4A-9B72-D1C01F7B0509}" srcId="{1E79187A-EA48-420D-802E-B313BEFB27FE}" destId="{690F5755-976B-4E4E-AA3E-F1FF40A7261D}" srcOrd="0" destOrd="0" parTransId="{4463A335-9971-49B6-8EF0-4018B79A945D}" sibTransId="{63365F18-740E-4325-84B0-9EEFA61DE8BB}"/>
    <dgm:cxn modelId="{0BF8A0B2-94F0-4DBD-BF53-9F0BEC3C4830}" type="presOf" srcId="{6D12240A-386D-41F8-9E56-CD9A08386CCB}" destId="{61E7A9BD-7990-4594-82F0-1E195A33EA9A}" srcOrd="0" destOrd="0" presId="urn:microsoft.com/office/officeart/2005/8/layout/hList1"/>
    <dgm:cxn modelId="{B6335451-C2B6-4625-9776-D96A94438DF6}" type="presParOf" srcId="{97109F29-C1EB-4A02-921D-709BAD0D9822}" destId="{A3D6F68D-72D9-4DF9-A183-DCA6FEA1BDF3}" srcOrd="0" destOrd="0" presId="urn:microsoft.com/office/officeart/2005/8/layout/hList1"/>
    <dgm:cxn modelId="{A994BC07-624A-4FDF-94AE-F1C347FF68B8}" type="presParOf" srcId="{A3D6F68D-72D9-4DF9-A183-DCA6FEA1BDF3}" destId="{F8688170-338A-4A15-9674-802633C67B14}" srcOrd="0" destOrd="0" presId="urn:microsoft.com/office/officeart/2005/8/layout/hList1"/>
    <dgm:cxn modelId="{9FE9793B-031A-42AA-872A-06CC83F55A32}" type="presParOf" srcId="{A3D6F68D-72D9-4DF9-A183-DCA6FEA1BDF3}" destId="{A4D9C3E7-A76E-417A-BD6B-E117AF25FFB5}" srcOrd="1" destOrd="0" presId="urn:microsoft.com/office/officeart/2005/8/layout/hList1"/>
    <dgm:cxn modelId="{7258BC50-64E2-4BBB-838E-0C5B24FE6F4D}" type="presParOf" srcId="{97109F29-C1EB-4A02-921D-709BAD0D9822}" destId="{31FA98AD-0D0F-4F3D-A0B4-F184C65DD429}" srcOrd="1" destOrd="0" presId="urn:microsoft.com/office/officeart/2005/8/layout/hList1"/>
    <dgm:cxn modelId="{1472D209-CC02-4BD7-B654-68B3E77D2265}" type="presParOf" srcId="{97109F29-C1EB-4A02-921D-709BAD0D9822}" destId="{A0A9C18C-9851-41EB-B50D-FBDBB554E772}" srcOrd="2" destOrd="0" presId="urn:microsoft.com/office/officeart/2005/8/layout/hList1"/>
    <dgm:cxn modelId="{CB3362A4-0E87-4105-BF92-3DCA00EE1A97}" type="presParOf" srcId="{A0A9C18C-9851-41EB-B50D-FBDBB554E772}" destId="{F70DB65F-24B2-4200-8716-F74B81CC8940}" srcOrd="0" destOrd="0" presId="urn:microsoft.com/office/officeart/2005/8/layout/hList1"/>
    <dgm:cxn modelId="{41D3982E-37AA-4B8F-96DF-2638D2F01DD2}" type="presParOf" srcId="{A0A9C18C-9851-41EB-B50D-FBDBB554E772}" destId="{61E7A9BD-7990-4594-82F0-1E195A33EA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88170-338A-4A15-9674-802633C67B14}">
      <dsp:nvSpPr>
        <dsp:cNvPr id="0" name=""/>
        <dsp:cNvSpPr/>
      </dsp:nvSpPr>
      <dsp:spPr>
        <a:xfrm>
          <a:off x="54" y="189846"/>
          <a:ext cx="526135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Очный формат</a:t>
          </a:r>
          <a:endParaRPr lang="ru-RU" sz="2700" kern="1200" dirty="0"/>
        </a:p>
      </dsp:txBody>
      <dsp:txXfrm>
        <a:off x="54" y="189846"/>
        <a:ext cx="5261351" cy="777600"/>
      </dsp:txXfrm>
    </dsp:sp>
    <dsp:sp modelId="{A4D9C3E7-A76E-417A-BD6B-E117AF25FFB5}">
      <dsp:nvSpPr>
        <dsp:cNvPr id="0" name=""/>
        <dsp:cNvSpPr/>
      </dsp:nvSpPr>
      <dsp:spPr>
        <a:xfrm>
          <a:off x="54" y="967446"/>
          <a:ext cx="5261351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Проверка итогового собеседования осуществляется в </a:t>
          </a:r>
          <a:r>
            <a:rPr lang="ru-RU" sz="2700" kern="1200" dirty="0" smtClean="0"/>
            <a:t>образовательных организациях </a:t>
          </a:r>
          <a:r>
            <a:rPr lang="ru-RU" sz="2700" b="1" u="sng" kern="1200" dirty="0" smtClean="0"/>
            <a:t>после </a:t>
          </a:r>
          <a:r>
            <a:rPr lang="ru-RU" sz="2700" b="1" u="sng" kern="1200" dirty="0" smtClean="0"/>
            <a:t>окончания проведения итогового </a:t>
          </a:r>
          <a:r>
            <a:rPr lang="ru-RU" sz="2700" b="1" u="sng" kern="1200" dirty="0" smtClean="0"/>
            <a:t>собеседования (по записям ответов)</a:t>
          </a:r>
          <a:endParaRPr lang="ru-RU" sz="2700" b="1" u="sng" kern="1200" dirty="0"/>
        </a:p>
      </dsp:txBody>
      <dsp:txXfrm>
        <a:off x="54" y="967446"/>
        <a:ext cx="5261351" cy="3038715"/>
      </dsp:txXfrm>
    </dsp:sp>
    <dsp:sp modelId="{F70DB65F-24B2-4200-8716-F74B81CC8940}">
      <dsp:nvSpPr>
        <dsp:cNvPr id="0" name=""/>
        <dsp:cNvSpPr/>
      </dsp:nvSpPr>
      <dsp:spPr>
        <a:xfrm>
          <a:off x="5997996" y="189846"/>
          <a:ext cx="526135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Дистанционный формат</a:t>
          </a:r>
          <a:endParaRPr lang="ru-RU" sz="2700" kern="1200" dirty="0"/>
        </a:p>
      </dsp:txBody>
      <dsp:txXfrm>
        <a:off x="5997996" y="189846"/>
        <a:ext cx="5261351" cy="777600"/>
      </dsp:txXfrm>
    </dsp:sp>
    <dsp:sp modelId="{61E7A9BD-7990-4594-82F0-1E195A33EA9A}">
      <dsp:nvSpPr>
        <dsp:cNvPr id="0" name=""/>
        <dsp:cNvSpPr/>
      </dsp:nvSpPr>
      <dsp:spPr>
        <a:xfrm>
          <a:off x="5997996" y="967446"/>
          <a:ext cx="5261351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Проверка экспертом осуществляется </a:t>
          </a:r>
          <a:r>
            <a:rPr lang="ru-RU" sz="2700" b="1" u="sng" kern="1200" dirty="0" smtClean="0"/>
            <a:t>непосредственно во время проведения </a:t>
          </a:r>
          <a:r>
            <a:rPr lang="ru-RU" sz="2700" kern="1200" dirty="0" smtClean="0"/>
            <a:t>итогового собеседования</a:t>
          </a:r>
          <a:endParaRPr lang="ru-RU" sz="2700" kern="1200" dirty="0"/>
        </a:p>
      </dsp:txBody>
      <dsp:txXfrm>
        <a:off x="5997996" y="967446"/>
        <a:ext cx="5261351" cy="303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F04D-B387-4768-89B5-F4049C0C795A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2879-EBC8-4BD6-B197-DA9DDED6C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83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075B-659B-4456-9984-3EBA3C123B78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81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89FD-B7F8-41CF-A559-9D08B5A88742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14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188F-394D-4792-B1AE-2BF79F98E077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40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3FAE-3856-4007-9C0C-4B20F59C9E61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08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F87-C29D-4313-A046-381A26327476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41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75EC-31AD-422A-A36A-B1719DF833CD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59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8077-79D8-4D31-A08F-C8AB8FB1A7A0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1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6A74-37EE-463C-A723-A08A1653D260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9332-A66E-4520-833C-D8005DA73861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86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A90B-EE28-415B-927C-6E3C91000335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61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233-C289-4060-BF6E-9C8B971A2092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33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721A-1338-494C-BC55-D40E3BB31345}" type="datetime1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6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9.rustes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chemeClr val="bg1"/>
                  </a:solidFill>
                </a:rPr>
                <a:t>ГИА-9 2024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5" name="Прямоугольник 14"/>
          <p:cNvSpPr/>
          <p:nvPr/>
        </p:nvSpPr>
        <p:spPr>
          <a:xfrm>
            <a:off x="1540476" y="1919416"/>
            <a:ext cx="87073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</a:t>
            </a:r>
            <a:b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итогового собеседования </a:t>
            </a:r>
          </a:p>
          <a:p>
            <a:pPr algn="ctr" latinLnBrk="1">
              <a:defRPr/>
            </a:pP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русскому языку в 2024 году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246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Организационно-технологические особенности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проведения ИС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0" name="Прямоугольник 19"/>
          <p:cNvSpPr/>
          <p:nvPr/>
        </p:nvSpPr>
        <p:spPr>
          <a:xfrm>
            <a:off x="1762270" y="667259"/>
            <a:ext cx="9072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ru-RU" sz="2400" b="1" dirty="0" smtClean="0">
                <a:solidFill>
                  <a:srgbClr val="002060"/>
                </a:solidFill>
              </a:rPr>
              <a:t>Подготовительные мероприятия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1" y="1268697"/>
            <a:ext cx="120614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08.02.2024 по защищенному каналу в ТУ направлены: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критерии оценивания, акт общественного наблюдателя, акт о досрочном завершении ИС, акт об удалении с ИС, ведомость коррекций, черновик протокола, протокол;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учетные записи для ЛК ОО, ведомости ИС-1, ИС-2, файлы </a:t>
            </a:r>
            <a:r>
              <a:rPr lang="en-US" sz="2400" b="1" dirty="0" smtClean="0">
                <a:solidFill>
                  <a:srgbClr val="002060"/>
                </a:solidFill>
              </a:rPr>
              <a:t>b2p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ПО «Автономная станция записи» и ПО «Автономная станция прослушивания» + </a:t>
            </a:r>
            <a:r>
              <a:rPr lang="ru-RU" sz="2400" b="1" dirty="0" err="1" smtClean="0">
                <a:solidFill>
                  <a:srgbClr val="002060"/>
                </a:solidFill>
              </a:rPr>
              <a:t>видеоинструкции</a:t>
            </a:r>
            <a:r>
              <a:rPr lang="ru-RU" sz="2400" b="1" dirty="0" smtClean="0">
                <a:solidFill>
                  <a:srgbClr val="002060"/>
                </a:solidFill>
              </a:rPr>
              <a:t> к работе со станциями</a:t>
            </a:r>
          </a:p>
          <a:p>
            <a:pPr marL="571500" indent="-571500"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71402" y="4989586"/>
            <a:ext cx="12219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получения указанных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 территориальное управление передаёт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данную информацию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</a:t>
            </a:r>
          </a:p>
          <a:p>
            <a:pPr indent="450215" algn="ctr">
              <a:spcAft>
                <a:spcPts val="0"/>
              </a:spcAft>
            </a:pPr>
            <a:endParaRPr lang="ru-RU" sz="2400" b="1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 провести выверку списков участников </a:t>
            </a:r>
            <a:r>
              <a:rPr lang="ru-RU" sz="24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ИС+выверка</a:t>
            </a:r>
            <a:r>
              <a:rPr lang="ru-RU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ПД</a:t>
            </a:r>
            <a:endParaRPr lang="ru-RU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6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Организационно-технологические особенности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проведения ИС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01" y="808389"/>
            <a:ext cx="3894599" cy="5500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79" y="799293"/>
            <a:ext cx="3896898" cy="5459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1138844" y="1451379"/>
            <a:ext cx="3142211" cy="241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57556" y="1338349"/>
            <a:ext cx="3628121" cy="311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53975" y="2051739"/>
            <a:ext cx="2684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ПОЛЯ СЕРИЯ И НОМЕР ДОКУМЕНТА ЯВЛЯЮТСЯ ОБЯЗАТЕЛЬНЫМИ ДЛЯ ЗАПОЛНЕНИЯ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398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Организационно-технологические особенности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проведения ИС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1502599"/>
            <a:ext cx="10835795" cy="25533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6189" y="7412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ЛК ОО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https</a:t>
            </a:r>
            <a:r>
              <a:rPr lang="en-US" sz="2400" b="1" dirty="0">
                <a:solidFill>
                  <a:srgbClr val="FF0000"/>
                </a:solidFill>
              </a:rPr>
              <a:t>://</a:t>
            </a:r>
            <a:r>
              <a:rPr lang="en-US" sz="2400" b="1" dirty="0" smtClean="0">
                <a:solidFill>
                  <a:srgbClr val="FF0000"/>
                </a:solidFill>
              </a:rPr>
              <a:t>is9.rustest.ru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06189" y="4524745"/>
            <a:ext cx="6559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ВНЕСЕНИЕ ИНФОРМАЦИИ ПО РЕЗУЛЬТАТАМ ОСУЩЕСТВЛЯЕТСЯ ПО ПАСПОРТНЫМ ДАННЫМ (поле ФИО отсутствует)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30284" y="2128058"/>
            <a:ext cx="1130531" cy="1927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6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Категории участников  ИС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5" name="Рисунок 14"/>
          <p:cNvPicPr/>
          <p:nvPr/>
        </p:nvPicPr>
        <p:blipFill>
          <a:blip r:embed="rId2"/>
          <a:srcRect l="26024" t="31515" r="25505" b="19798"/>
          <a:stretch>
            <a:fillRect/>
          </a:stretch>
        </p:blipFill>
        <p:spPr bwMode="auto">
          <a:xfrm>
            <a:off x="181232" y="790832"/>
            <a:ext cx="11870725" cy="57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8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Категории участников  ИС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1" name="Рисунок 10"/>
          <p:cNvPicPr/>
          <p:nvPr/>
        </p:nvPicPr>
        <p:blipFill>
          <a:blip r:embed="rId2"/>
          <a:srcRect l="26246" t="23030" r="25505" b="26263"/>
          <a:stretch>
            <a:fillRect/>
          </a:stretch>
        </p:blipFill>
        <p:spPr bwMode="auto">
          <a:xfrm>
            <a:off x="345989" y="807307"/>
            <a:ext cx="11500021" cy="552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8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Категории участников  ИС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2" name="Рисунок 11"/>
          <p:cNvPicPr/>
          <p:nvPr/>
        </p:nvPicPr>
        <p:blipFill>
          <a:blip r:embed="rId2"/>
          <a:srcRect l="25917" t="24242" r="25472" b="17938"/>
          <a:stretch>
            <a:fillRect/>
          </a:stretch>
        </p:blipFill>
        <p:spPr bwMode="auto">
          <a:xfrm>
            <a:off x="2248930" y="667265"/>
            <a:ext cx="8402594" cy="35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/>
          <a:srcRect l="16143" t="42424" r="13127" b="20808"/>
          <a:stretch>
            <a:fillRect/>
          </a:stretch>
        </p:blipFill>
        <p:spPr bwMode="auto">
          <a:xfrm>
            <a:off x="2246933" y="4160108"/>
            <a:ext cx="8404592" cy="24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7743568" y="4588476"/>
            <a:ext cx="593124" cy="469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98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651" y="33339"/>
            <a:ext cx="8902700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решение совещания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61" y="1133341"/>
            <a:ext cx="11334829" cy="6568225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Руководителям ОО: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1.1 Организовать разъяснительную работу с участниками экзаменов 9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их родителями (законными представителями) по Порядку проведения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ГИА-9.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Срок: 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14.02.2024г.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1.2 Организовать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февраля 2024г.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итогового собеседования по русскому языку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Порядку проведения ИС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1.3. В период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14 - 15 февраля 2024 г.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проверку итогового собеседования по индивидуальным аудиозаписям ответов участников итогового собеседования;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1.4  Ответственному техническому специалисту 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февраля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внести результаты  в личном кабинете ОО на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веб-ресурсе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is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9.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rustest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1.5 Обеспечить 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февраля 2024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доставку материалов итогового собеседования  в ГБУ ДПО  «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Новокуйбышевский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РЦ»;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Ресурсному центру обеспечить: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2.1 организационно-технологическое и методическое сопровождение итогового собеседования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2.2 получение материалов итогового собеседования и их передачу в общеобразовательные организации;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2.3 прием материалов итогового собеседования  от общеобразовательных организаций и передачу данных материалов в РЦОИ</a:t>
            </a:r>
          </a:p>
          <a:p>
            <a:pPr algn="just">
              <a:buNone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2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Нормативные документы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4" name="Рисунок 13"/>
          <p:cNvPicPr/>
          <p:nvPr/>
        </p:nvPicPr>
        <p:blipFill>
          <a:blip r:embed="rId2"/>
          <a:srcRect l="38393" t="6869" r="19808" b="4226"/>
          <a:stretch>
            <a:fillRect/>
          </a:stretch>
        </p:blipFill>
        <p:spPr bwMode="auto">
          <a:xfrm>
            <a:off x="668268" y="955590"/>
            <a:ext cx="4422716" cy="53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/>
          <a:srcRect l="34407" t="5455" r="21871" b="4444"/>
          <a:stretch>
            <a:fillRect/>
          </a:stretch>
        </p:blipFill>
        <p:spPr bwMode="auto">
          <a:xfrm>
            <a:off x="6705600" y="972065"/>
            <a:ext cx="4497859" cy="52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46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Форматы проведения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8346751"/>
              </p:ext>
            </p:extLst>
          </p:nvPr>
        </p:nvGraphicFramePr>
        <p:xfrm>
          <a:off x="247291" y="761305"/>
          <a:ext cx="11731348" cy="5869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572">
                  <a:extLst>
                    <a:ext uri="{9D8B030D-6E8A-4147-A177-3AD203B41FA5}">
                      <a16:colId xmlns:a16="http://schemas.microsoft.com/office/drawing/2014/main" xmlns="" val="2839278048"/>
                    </a:ext>
                  </a:extLst>
                </a:gridCol>
                <a:gridCol w="3852363">
                  <a:extLst>
                    <a:ext uri="{9D8B030D-6E8A-4147-A177-3AD203B41FA5}">
                      <a16:colId xmlns:a16="http://schemas.microsoft.com/office/drawing/2014/main" xmlns="" val="4168565530"/>
                    </a:ext>
                  </a:extLst>
                </a:gridCol>
                <a:gridCol w="1771821">
                  <a:extLst>
                    <a:ext uri="{9D8B030D-6E8A-4147-A177-3AD203B41FA5}">
                      <a16:colId xmlns:a16="http://schemas.microsoft.com/office/drawing/2014/main" xmlns="" val="1145050873"/>
                    </a:ext>
                  </a:extLst>
                </a:gridCol>
                <a:gridCol w="2077378">
                  <a:extLst>
                    <a:ext uri="{9D8B030D-6E8A-4147-A177-3AD203B41FA5}">
                      <a16:colId xmlns:a16="http://schemas.microsoft.com/office/drawing/2014/main" xmlns="" val="4102262566"/>
                    </a:ext>
                  </a:extLst>
                </a:gridCol>
                <a:gridCol w="2487214">
                  <a:extLst>
                    <a:ext uri="{9D8B030D-6E8A-4147-A177-3AD203B41FA5}">
                      <a16:colId xmlns:a16="http://schemas.microsoft.com/office/drawing/2014/main" xmlns="" val="964164836"/>
                    </a:ext>
                  </a:extLst>
                </a:gridCol>
              </a:tblGrid>
              <a:tr h="5652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Формат проведения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Категория участников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Формат</a:t>
                      </a:r>
                      <a:r>
                        <a:rPr lang="ru-RU" sz="1600" baseline="0" dirty="0" smtClean="0"/>
                        <a:t> записи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Используемое ПО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Сохранение файла с записью ответа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018208"/>
                  </a:ext>
                </a:extLst>
              </a:tr>
              <a:tr h="24098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Очный 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Для всех участников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Аудиозапись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Протокол собеседования (для организаций</a:t>
                      </a:r>
                      <a:r>
                        <a:rPr lang="ru-RU" sz="1200" baseline="0" dirty="0" smtClean="0"/>
                        <a:t> УФСИН </a:t>
                      </a:r>
                      <a:r>
                        <a:rPr lang="ru-RU" sz="1200" b="1" u="sng" baseline="0" dirty="0" smtClean="0"/>
                        <a:t>и других ситуаций по решению ГЭК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Автономная</a:t>
                      </a:r>
                      <a:r>
                        <a:rPr lang="ru-RU" sz="1200" b="1" baseline="0" dirty="0" smtClean="0"/>
                        <a:t> станция записи ответов</a:t>
                      </a:r>
                      <a:r>
                        <a:rPr lang="ru-RU" sz="1200" baseline="0" dirty="0" smtClean="0"/>
                        <a:t>*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* Допускается использование иных программ записи, в случае отсутствия возможности использования  </a:t>
                      </a:r>
                      <a:r>
                        <a:rPr lang="ru-RU" sz="1200" dirty="0" smtClean="0"/>
                        <a:t>Автономной </a:t>
                      </a:r>
                      <a:r>
                        <a:rPr lang="ru-RU" sz="1200" baseline="0" dirty="0" smtClean="0"/>
                        <a:t>станции записи ответов по техническим причинам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Автономная</a:t>
                      </a:r>
                      <a:r>
                        <a:rPr lang="ru-RU" sz="1200" b="1" baseline="0" dirty="0" smtClean="0"/>
                        <a:t> станция записи ответа – имя файла присваивается автоматически</a:t>
                      </a:r>
                      <a:r>
                        <a:rPr lang="ru-RU" sz="1200" baseline="0" dirty="0" smtClean="0"/>
                        <a:t>. Изменять имя файла запрещено</a:t>
                      </a:r>
                    </a:p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r>
                        <a:rPr lang="ru-RU" sz="1200" i="1" baseline="0" dirty="0" smtClean="0"/>
                        <a:t>Использование иной программы записи – имя файла должно содержать </a:t>
                      </a:r>
                      <a:r>
                        <a:rPr lang="ru-RU" sz="1200" b="1" i="1" baseline="0" dirty="0" smtClean="0"/>
                        <a:t>дату проведения итогового собеседования_ код ОО_ фамилию </a:t>
                      </a:r>
                    </a:p>
                    <a:p>
                      <a:pPr algn="ctr"/>
                      <a:r>
                        <a:rPr lang="ru-RU" sz="1200" b="1" i="1" baseline="0" dirty="0" smtClean="0"/>
                        <a:t>и инициалы участника. </a:t>
                      </a:r>
                      <a:r>
                        <a:rPr lang="ru-RU" sz="1200" b="1" baseline="0" dirty="0" smtClean="0"/>
                        <a:t>Например, 14022024_201301_Иванов И.И.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486462"/>
                  </a:ext>
                </a:extLst>
              </a:tr>
              <a:tr h="624773"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Для участников,</a:t>
                      </a:r>
                      <a:r>
                        <a:rPr lang="ru-RU" sz="1200" b="1" baseline="0" dirty="0" smtClean="0"/>
                        <a:t> психофизические особенности которых не позволяют выполнить задания в устной форме (например, ТНР и т.д.)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Письменная форма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На бумажном носителе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666394"/>
                  </a:ext>
                </a:extLst>
              </a:tr>
              <a:tr h="21809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Дистанционный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Для участников, обучающихся (или находящихся) по состоянию здоровья на дому</a:t>
                      </a:r>
                      <a:r>
                        <a:rPr lang="ru-RU" sz="1200" dirty="0" smtClean="0"/>
                        <a:t>, в ОО, в том числе санаторно-курортных, в которых проводятся необходимые лечебные, реабилитационные и оздоровительные мероприятия для нуждающихся </a:t>
                      </a:r>
                    </a:p>
                    <a:p>
                      <a:pPr algn="ctr"/>
                      <a:r>
                        <a:rPr lang="ru-RU" sz="1200" dirty="0" smtClean="0"/>
                        <a:t>в длительном лечении, в том числе </a:t>
                      </a:r>
                      <a:r>
                        <a:rPr lang="ru-RU" sz="1200" b="1" dirty="0" smtClean="0"/>
                        <a:t>для участников, соблюдающих карантинные меры, и не имеющих возможности по объективным причинам участвовать в итоговом собеседовании в очной форме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algn="ctr"/>
                      <a:r>
                        <a:rPr lang="ru-RU" sz="1200" b="1" dirty="0" smtClean="0"/>
                        <a:t>Решение принимает ГЭК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Видеозапись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Платформы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en-US" sz="1200" b="1" baseline="0" dirty="0" smtClean="0"/>
                        <a:t>Jazz</a:t>
                      </a:r>
                      <a:r>
                        <a:rPr lang="ru-RU" sz="1200" b="1" baseline="0" dirty="0" smtClean="0"/>
                        <a:t>,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ru-RU" sz="1200" b="1" baseline="0" dirty="0" smtClean="0"/>
                        <a:t>Яндекс Телемост</a:t>
                      </a:r>
                      <a:r>
                        <a:rPr lang="ru-RU" sz="1200" baseline="0" dirty="0" smtClean="0"/>
                        <a:t> и  другие платформы, позволяющие проводить онлайн-конференции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Имя файла должно содержать </a:t>
                      </a:r>
                      <a:r>
                        <a:rPr lang="ru-RU" sz="1200" b="1" baseline="0" dirty="0" smtClean="0"/>
                        <a:t>дату проведения итогового собеседования_ код ОО_ фамилию 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и инициалы участника. Например, 14022024_201301_Иванов И.И.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41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441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03446" y="4869160"/>
            <a:ext cx="9402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dk1"/>
                </a:solidFill>
                <a:latin typeface="+mn-lt"/>
              </a:rPr>
              <a:t>        </a:t>
            </a:r>
          </a:p>
        </p:txBody>
      </p:sp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0" y="0"/>
            <a:ext cx="12192000" cy="6854824"/>
            <a:chOff x="1" y="3664"/>
            <a:chExt cx="9144000" cy="6875601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9" name="Блок-схема: процесс 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" name="TextBox 3"/>
          <p:cNvSpPr txBox="1"/>
          <p:nvPr/>
        </p:nvSpPr>
        <p:spPr>
          <a:xfrm>
            <a:off x="5063065" y="188945"/>
            <a:ext cx="710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Итоговое собеседование </a:t>
            </a:r>
            <a:r>
              <a:rPr lang="ru-RU" sz="2400" dirty="0" smtClean="0">
                <a:solidFill>
                  <a:schemeClr val="bg1"/>
                </a:solidFill>
              </a:rPr>
              <a:t>по </a:t>
            </a:r>
            <a:r>
              <a:rPr lang="ru-RU" sz="2400" dirty="0">
                <a:solidFill>
                  <a:schemeClr val="bg1"/>
                </a:solidFill>
              </a:rPr>
              <a:t>русскому языку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effectLst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0322" y="923437"/>
            <a:ext cx="3419624" cy="220678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Что может иметь участник при себе: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документ, удостоверяющий </a:t>
            </a:r>
            <a:r>
              <a:rPr lang="ru-RU" sz="1600" dirty="0" smtClean="0">
                <a:solidFill>
                  <a:schemeClr val="tx1"/>
                </a:solidFill>
              </a:rPr>
              <a:t>личность; ручку; лекарственные </a:t>
            </a:r>
            <a:r>
              <a:rPr lang="ru-RU" sz="1600" dirty="0">
                <a:solidFill>
                  <a:schemeClr val="tx1"/>
                </a:solidFill>
              </a:rPr>
              <a:t>средства (при необходимости)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специальные технические средства (для участников с ОВЗ, детей-инвалидов, инвалидов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09" y="1034703"/>
            <a:ext cx="2038073" cy="2461568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80321" y="3838042"/>
            <a:ext cx="3419625" cy="256275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Опоздал: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если </a:t>
            </a:r>
            <a:r>
              <a:rPr lang="ru-RU" sz="1600" dirty="0">
                <a:solidFill>
                  <a:schemeClr val="tx1"/>
                </a:solidFill>
              </a:rPr>
              <a:t>участник опоздал, то он допускается к сдаче ИС по решению ответственного организатора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 последнюю очередь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079828" y="933583"/>
            <a:ext cx="3833225" cy="220678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Что запрещено иметь при себе участнику: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средства </a:t>
            </a:r>
            <a:r>
              <a:rPr lang="ru-RU" sz="1600" dirty="0">
                <a:solidFill>
                  <a:schemeClr val="tx1"/>
                </a:solidFill>
              </a:rPr>
              <a:t>связи, фото-, аудио- и видеоаппаратуру, справочные материалы, письменные заметки и иные средства хранения и передачи информации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79828" y="3838042"/>
            <a:ext cx="3835001" cy="256275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Повторный допуск к ИС предусмотрен для участников: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получивших по ИС «незачет</a:t>
            </a:r>
            <a:r>
              <a:rPr lang="ru-RU" sz="1600" dirty="0" smtClean="0">
                <a:solidFill>
                  <a:schemeClr val="tx1"/>
                </a:solidFill>
              </a:rPr>
              <a:t>»;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удаленные с итогового собеседования за нарушение </a:t>
            </a:r>
            <a:r>
              <a:rPr lang="ru-RU" sz="1600" dirty="0" smtClean="0">
                <a:solidFill>
                  <a:schemeClr val="tx1"/>
                </a:solidFill>
              </a:rPr>
              <a:t>требований;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не явившихся на ИС по уважительным причинам, </a:t>
            </a:r>
            <a:r>
              <a:rPr lang="ru-RU" sz="1600" dirty="0" smtClean="0">
                <a:solidFill>
                  <a:schemeClr val="tx1"/>
                </a:solidFill>
              </a:rPr>
              <a:t>подтвержденных </a:t>
            </a:r>
            <a:r>
              <a:rPr lang="ru-RU" sz="1600" dirty="0">
                <a:solidFill>
                  <a:schemeClr val="tx1"/>
                </a:solidFill>
              </a:rPr>
              <a:t>документально;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не завершивших ИС  по уважительным причинам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64333" y="3838042"/>
            <a:ext cx="3851107" cy="256275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Досрочно завершил: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если участник по состоянию </a:t>
            </a:r>
            <a:r>
              <a:rPr lang="ru-RU" sz="1600" dirty="0" smtClean="0">
                <a:solidFill>
                  <a:schemeClr val="tx1"/>
                </a:solidFill>
              </a:rPr>
              <a:t>здоровья не </a:t>
            </a:r>
            <a:r>
              <a:rPr lang="ru-RU" sz="1600" dirty="0">
                <a:solidFill>
                  <a:schemeClr val="tx1"/>
                </a:solidFill>
              </a:rPr>
              <a:t>может завершить ИС, он может покинуть место </a:t>
            </a:r>
            <a:r>
              <a:rPr lang="ru-RU" sz="1600" dirty="0" smtClean="0">
                <a:solidFill>
                  <a:schemeClr val="tx1"/>
                </a:solidFill>
              </a:rPr>
              <a:t>проведения;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если </a:t>
            </a:r>
            <a:r>
              <a:rPr lang="ru-RU" sz="1600" dirty="0" smtClean="0">
                <a:solidFill>
                  <a:schemeClr val="tx1"/>
                </a:solidFill>
              </a:rPr>
              <a:t>участник не может завершить ИС по техническим причинам, он может повторно сдать ИС в этот день с новым вариантом КИМ или повторно сдать в резервный срок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Очный формат проведения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91440" y="816702"/>
            <a:ext cx="12100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ru-RU" sz="2400" b="1" dirty="0">
                <a:solidFill>
                  <a:srgbClr val="002060"/>
                </a:solidFill>
              </a:rPr>
              <a:t>Ответственный организатор ОО</a:t>
            </a:r>
          </a:p>
          <a:p>
            <a:pPr marL="571500" indent="-571500"/>
            <a:r>
              <a:rPr lang="ru-RU" sz="2000" b="1" dirty="0">
                <a:solidFill>
                  <a:srgbClr val="FF0000"/>
                </a:solidFill>
              </a:rPr>
              <a:t>не позднее </a:t>
            </a:r>
            <a:r>
              <a:rPr lang="ru-RU" sz="2000" b="1" dirty="0" smtClean="0">
                <a:solidFill>
                  <a:srgbClr val="FF0000"/>
                </a:solidFill>
              </a:rPr>
              <a:t>13.02.2024</a:t>
            </a:r>
            <a:endParaRPr lang="ru-RU" sz="2000" b="1" dirty="0">
              <a:solidFill>
                <a:srgbClr val="002060"/>
              </a:solidFill>
            </a:endParaRPr>
          </a:p>
          <a:p>
            <a:pPr marL="571500" indent="-57150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определяет необходимое количество аудиторий для проведения ИС;</a:t>
            </a:r>
          </a:p>
          <a:p>
            <a:pPr marL="571500" indent="-57150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осуществляет распределение участников и работников по аудиториям (в списках участников заполнить поле «Аудитория»)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05423" y="2272824"/>
            <a:ext cx="9072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ru-RU" sz="2400" b="1" dirty="0" smtClean="0">
                <a:solidFill>
                  <a:srgbClr val="002060"/>
                </a:solidFill>
              </a:rPr>
              <a:t>Технический специалист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241973"/>
            <a:ext cx="1226215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ru-RU" sz="2000" b="1" dirty="0" smtClean="0">
                <a:solidFill>
                  <a:srgbClr val="FF0000"/>
                </a:solidFill>
              </a:rPr>
              <a:t>КОМПЛЕКТЫ ДЛЯ УЧАСТНИКОВ </a:t>
            </a:r>
            <a:r>
              <a:rPr lang="ru-RU" sz="2000" dirty="0" smtClean="0">
                <a:solidFill>
                  <a:srgbClr val="002060"/>
                </a:solidFill>
              </a:rPr>
              <a:t>(текст для чтения, карточки с темами беседы на выбор и планами беседы)- (рекомендовано) по </a:t>
            </a:r>
            <a:r>
              <a:rPr lang="ru-RU" sz="2000" b="1" dirty="0" smtClean="0">
                <a:solidFill>
                  <a:srgbClr val="FF0000"/>
                </a:solidFill>
              </a:rPr>
              <a:t>2 экземпляра </a:t>
            </a:r>
            <a:r>
              <a:rPr lang="ru-RU" sz="2000" dirty="0" smtClean="0">
                <a:solidFill>
                  <a:srgbClr val="002060"/>
                </a:solidFill>
              </a:rPr>
              <a:t>на аудиторию; </a:t>
            </a:r>
          </a:p>
          <a:p>
            <a:pPr marL="571500" indent="-571500" algn="just"/>
            <a:endParaRPr lang="ru-RU" sz="2000" b="1" dirty="0" smtClean="0">
              <a:solidFill>
                <a:srgbClr val="FF0000"/>
              </a:solidFill>
            </a:endParaRPr>
          </a:p>
          <a:p>
            <a:pPr marL="571500" indent="-571500" algn="just"/>
            <a:r>
              <a:rPr lang="ru-RU" sz="2000" b="1" dirty="0" smtClean="0">
                <a:solidFill>
                  <a:srgbClr val="FF0000"/>
                </a:solidFill>
              </a:rPr>
              <a:t>БЛАНКИ С ПОЛЕМ ДЛЯ ЗАМЕТОК- </a:t>
            </a:r>
            <a:r>
              <a:rPr lang="ru-RU" sz="2000" dirty="0" smtClean="0">
                <a:solidFill>
                  <a:srgbClr val="002060"/>
                </a:solidFill>
              </a:rPr>
              <a:t>по количеству участников</a:t>
            </a:r>
          </a:p>
          <a:p>
            <a:pPr marL="571500" indent="-571500" algn="just"/>
            <a:endParaRPr lang="ru-RU" sz="2000" b="1" dirty="0" smtClean="0">
              <a:solidFill>
                <a:srgbClr val="FF0000"/>
              </a:solidFill>
            </a:endParaRPr>
          </a:p>
          <a:p>
            <a:pPr marL="571500" indent="-571500" algn="just"/>
            <a:r>
              <a:rPr lang="ru-RU" sz="2000" b="1" dirty="0" smtClean="0">
                <a:solidFill>
                  <a:srgbClr val="FF0000"/>
                </a:solidFill>
              </a:rPr>
              <a:t>КОМПЛЕКТЫ </a:t>
            </a:r>
            <a:r>
              <a:rPr lang="ru-RU" sz="2000" b="1" dirty="0">
                <a:solidFill>
                  <a:srgbClr val="FF0000"/>
                </a:solidFill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</a:rPr>
              <a:t>ЭКЗАМЕНАТОРОВ-СОБЕСЕДНИКОВ- </a:t>
            </a:r>
            <a:r>
              <a:rPr lang="ru-RU" sz="2000" dirty="0">
                <a:solidFill>
                  <a:srgbClr val="002060"/>
                </a:solidFill>
              </a:rPr>
              <a:t>инструкции по выполнению </a:t>
            </a:r>
            <a:r>
              <a:rPr lang="ru-RU" sz="2000" dirty="0" smtClean="0">
                <a:solidFill>
                  <a:srgbClr val="002060"/>
                </a:solidFill>
              </a:rPr>
              <a:t>заданий КИМ</a:t>
            </a:r>
            <a:r>
              <a:rPr lang="ru-RU" sz="2000" dirty="0">
                <a:solidFill>
                  <a:srgbClr val="002060"/>
                </a:solidFill>
              </a:rPr>
              <a:t>, карточки экзаменатора-собеседника по каждой теме беседы ) - по </a:t>
            </a:r>
            <a:r>
              <a:rPr lang="ru-RU" sz="2000" b="1" dirty="0">
                <a:solidFill>
                  <a:srgbClr val="FF0000"/>
                </a:solidFill>
              </a:rPr>
              <a:t>2 экземпляра </a:t>
            </a:r>
            <a:r>
              <a:rPr lang="ru-RU" sz="2000" dirty="0">
                <a:solidFill>
                  <a:srgbClr val="002060"/>
                </a:solidFill>
              </a:rPr>
              <a:t>на аудиторию;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571500" indent="-571500" algn="just"/>
            <a:endParaRPr lang="ru-RU" sz="2000" b="1" dirty="0" smtClean="0">
              <a:solidFill>
                <a:srgbClr val="FF0000"/>
              </a:solidFill>
            </a:endParaRPr>
          </a:p>
          <a:p>
            <a:pPr marL="571500" indent="-571500" algn="ctr"/>
            <a:r>
              <a:rPr lang="ru-RU" sz="2400" b="1" u="sng" dirty="0" smtClean="0">
                <a:solidFill>
                  <a:srgbClr val="FF0000"/>
                </a:solidFill>
              </a:rPr>
              <a:t>!!! ВАЖНО: В рамках подготовки убедиться, что на используемом ПК </a:t>
            </a:r>
          </a:p>
          <a:p>
            <a:pPr marL="571500" indent="-571500" algn="ctr"/>
            <a:r>
              <a:rPr lang="ru-RU" sz="2400" b="1" u="sng" dirty="0" smtClean="0">
                <a:solidFill>
                  <a:srgbClr val="FF0000"/>
                </a:solidFill>
              </a:rPr>
              <a:t>отсутствуют КИМ ИС прошлых лет</a:t>
            </a:r>
            <a:endParaRPr lang="ru-RU" sz="2400" b="1" u="sng" dirty="0">
              <a:solidFill>
                <a:srgbClr val="FF0000"/>
              </a:solidFill>
            </a:endParaRPr>
          </a:p>
          <a:p>
            <a:pPr marL="571500" indent="-571500" algn="just"/>
            <a:endParaRPr lang="ru-RU" sz="2000" dirty="0">
              <a:solidFill>
                <a:srgbClr val="002060"/>
              </a:solidFill>
            </a:endParaRPr>
          </a:p>
          <a:p>
            <a:pPr marL="571500" indent="-571500" algn="just"/>
            <a:endParaRPr lang="ru-RU" sz="2000" b="1" dirty="0">
              <a:solidFill>
                <a:srgbClr val="002060"/>
              </a:solidFill>
            </a:endParaRPr>
          </a:p>
          <a:p>
            <a:pPr marL="571500" indent="-571500" algn="just"/>
            <a:endParaRPr lang="ru-RU" sz="2400" dirty="0" smtClean="0">
              <a:solidFill>
                <a:srgbClr val="002060"/>
              </a:solidFill>
            </a:endParaRPr>
          </a:p>
          <a:p>
            <a:pPr marL="571500" indent="-571500"/>
            <a:endParaRPr lang="ru-RU" sz="2400" b="1" u="sng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" y="2595642"/>
            <a:ext cx="1192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Подготавливает </a:t>
            </a:r>
            <a:r>
              <a:rPr lang="ru-RU" b="1" dirty="0">
                <a:solidFill>
                  <a:srgbClr val="002060"/>
                </a:solidFill>
              </a:rPr>
              <a:t>в штабе ОО рабочее место, оборудованное компьютером с доступом в сеть </a:t>
            </a:r>
            <a:r>
              <a:rPr lang="ru-RU" b="1" dirty="0" smtClean="0">
                <a:solidFill>
                  <a:srgbClr val="002060"/>
                </a:solidFill>
              </a:rPr>
              <a:t>Интернет, в том числе для работы с ЛК ОО, </a:t>
            </a:r>
            <a:r>
              <a:rPr lang="ru-RU" b="1" dirty="0">
                <a:solidFill>
                  <a:srgbClr val="002060"/>
                </a:solidFill>
              </a:rPr>
              <a:t>и принтером для </a:t>
            </a:r>
            <a:r>
              <a:rPr lang="ru-RU" b="1" dirty="0" smtClean="0">
                <a:solidFill>
                  <a:srgbClr val="002060"/>
                </a:solidFill>
              </a:rPr>
              <a:t>тиражирования </a:t>
            </a:r>
            <a:r>
              <a:rPr lang="ru-RU" b="1" dirty="0">
                <a:solidFill>
                  <a:srgbClr val="002060"/>
                </a:solidFill>
              </a:rPr>
              <a:t>материалов ИС:</a:t>
            </a:r>
          </a:p>
        </p:txBody>
      </p:sp>
    </p:spTree>
    <p:extLst>
      <p:ext uri="{BB962C8B-B14F-4D97-AF65-F5344CB8AC3E}">
        <p14:creationId xmlns:p14="http://schemas.microsoft.com/office/powerpoint/2010/main" xmlns="" val="195008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0" y="3177"/>
            <a:ext cx="12192000" cy="6854824"/>
            <a:chOff x="1" y="3664"/>
            <a:chExt cx="9144000" cy="6875601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</a:rPr>
                <a:t>Очный формат проведения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" name="Прямоугольник 13"/>
          <p:cNvSpPr/>
          <p:nvPr/>
        </p:nvSpPr>
        <p:spPr>
          <a:xfrm>
            <a:off x="1762270" y="672324"/>
            <a:ext cx="9072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ru-RU" sz="2400" b="1" dirty="0" smtClean="0">
                <a:solidFill>
                  <a:srgbClr val="002060"/>
                </a:solidFill>
              </a:rPr>
              <a:t>Проведение ИС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711" y="1228914"/>
            <a:ext cx="12161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ru-RU" sz="2400" dirty="0" smtClean="0"/>
              <a:t>Во время проведения итогового собеседования в аудитории осуществляется</a:t>
            </a:r>
          </a:p>
          <a:p>
            <a:pPr marL="571500" indent="-571500"/>
            <a:r>
              <a:rPr lang="ru-RU" sz="2400" b="1" dirty="0" smtClean="0">
                <a:solidFill>
                  <a:srgbClr val="FF0000"/>
                </a:solidFill>
              </a:rPr>
              <a:t>индивидуальная аудиозапись ответов</a:t>
            </a:r>
            <a:r>
              <a:rPr lang="ru-RU" sz="2400" dirty="0" smtClean="0"/>
              <a:t> каждого участника итогового</a:t>
            </a:r>
          </a:p>
          <a:p>
            <a:pPr marL="571500" indent="-571500"/>
            <a:r>
              <a:rPr lang="ru-RU" sz="2400" dirty="0"/>
              <a:t>с</a:t>
            </a:r>
            <a:r>
              <a:rPr lang="ru-RU" sz="2400" dirty="0" smtClean="0"/>
              <a:t>обеседования</a:t>
            </a:r>
            <a:r>
              <a:rPr lang="ru-RU" sz="2400" dirty="0"/>
              <a:t> с использованием автономной станции записи ответов участников </a:t>
            </a:r>
            <a:endParaRPr lang="ru-RU" sz="2400" dirty="0" smtClean="0"/>
          </a:p>
          <a:p>
            <a:pPr marL="571500" indent="-571500"/>
            <a:endParaRPr lang="ru-RU" sz="2400" dirty="0"/>
          </a:p>
          <a:p>
            <a:pPr marL="571500" indent="-571500" algn="ctr"/>
            <a:r>
              <a:rPr lang="ru-RU" sz="2400" b="1" dirty="0" smtClean="0">
                <a:solidFill>
                  <a:srgbClr val="FF0000"/>
                </a:solidFill>
              </a:rPr>
              <a:t>Имя файла формируется автоматически</a:t>
            </a:r>
          </a:p>
          <a:p>
            <a:pPr marL="571500" indent="-571500" algn="ctr"/>
            <a:r>
              <a:rPr lang="ru-RU" sz="2400" b="1" u="sng" dirty="0" smtClean="0">
                <a:solidFill>
                  <a:srgbClr val="FF0000"/>
                </a:solidFill>
              </a:rPr>
              <a:t> Изменять имя файла запрещено!</a:t>
            </a:r>
            <a:endParaRPr lang="ru-RU" sz="2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59703" y="4721161"/>
            <a:ext cx="9072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ru-RU" sz="3600" b="1" dirty="0" smtClean="0">
                <a:solidFill>
                  <a:srgbClr val="FF0000"/>
                </a:solidFill>
              </a:rPr>
              <a:t>Каждая аудиозапись проверяется одним экспертов один раз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06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0" y="0"/>
            <a:ext cx="12192000" cy="6854824"/>
            <a:chOff x="1" y="3664"/>
            <a:chExt cx="9144000" cy="6875601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9" name="Блок-схема: процесс 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5213742" y="210618"/>
            <a:ext cx="6657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Дистанционный формат проведения. Подготовительный этап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87" y="1018950"/>
            <a:ext cx="1972671" cy="197267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-160868" y="711588"/>
            <a:ext cx="4430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Экзаменатор-собеседник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112408" y="676173"/>
            <a:ext cx="4079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Эксперт</a:t>
            </a:r>
            <a:endParaRPr lang="ru-RU" sz="16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5911" y="1034734"/>
            <a:ext cx="1973832" cy="1860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21" y="2124017"/>
            <a:ext cx="2673638" cy="16620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648515" y="1836201"/>
            <a:ext cx="4430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Участник ИС</a:t>
            </a:r>
            <a:endParaRPr lang="ru-RU" sz="1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65430" y="1140851"/>
            <a:ext cx="2177510" cy="1647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74658" y="1133645"/>
            <a:ext cx="6361253" cy="60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671539" y="1133645"/>
            <a:ext cx="2664372" cy="15937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912658" y="816806"/>
            <a:ext cx="4430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Онлайн-конференция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095556" y="4978391"/>
            <a:ext cx="6119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 день до проведения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 проводится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тестовое подключение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платформе для проведения видеоконференции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0191" y="3809774"/>
            <a:ext cx="3331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Включены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камера и микрофон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0922" y="3165764"/>
            <a:ext cx="3331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Включены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камера и микрофон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615891" y="3049390"/>
            <a:ext cx="349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Выключены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камера и микрофон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952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0" y="58379"/>
            <a:ext cx="12192000" cy="6854824"/>
            <a:chOff x="1" y="3664"/>
            <a:chExt cx="9144000" cy="6875601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9" name="Блок-схема: процесс 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5039784" y="210618"/>
            <a:ext cx="6269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Дистанционный формат проведения. В день проведения ИС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0878" y="716697"/>
            <a:ext cx="4932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Перед </a:t>
            </a:r>
            <a:r>
              <a:rPr lang="ru-RU" sz="1600" dirty="0"/>
              <a:t>началом итогового собеседования </a:t>
            </a:r>
            <a:r>
              <a:rPr lang="ru-RU" sz="1600" b="1" dirty="0"/>
              <a:t>экзаменатор-собеседник проводит идентификацию личности участника </a:t>
            </a:r>
            <a:r>
              <a:rPr lang="ru-RU" sz="1600" dirty="0"/>
              <a:t>через предъявление участником для обозрения документа, удостоверяющего личность, позволяющего четко увидеть фотографию обучающегося и его фамилию, имя, отчество.</a:t>
            </a:r>
          </a:p>
        </p:txBody>
      </p:sp>
      <p:pic>
        <p:nvPicPr>
          <p:cNvPr id="25" name="Рисунок 24" descr="https://migrantplanet.com/wp-content/uploads/2020/07/1581269016627c142066f34539024c63b355e545ebe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89" y="2356992"/>
            <a:ext cx="2322074" cy="1879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91199" y="7581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участника и эксперта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экзаменатор-собеседник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помощью функционала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«Демонстрация экрана» открывает 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Экзаменатор-собеседник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средствами программного комплекса открывает карточки с вопросами на своем рабочем столе. Допускается использование КИМ, а также карточек экзаменатора-собеседника в распечатанном виде.</a:t>
            </a:r>
          </a:p>
        </p:txBody>
      </p:sp>
      <p:pic>
        <p:nvPicPr>
          <p:cNvPr id="33" name="Рисунок 32"/>
          <p:cNvPicPr/>
          <p:nvPr/>
        </p:nvPicPr>
        <p:blipFill rotWithShape="1">
          <a:blip r:embed="rId3" cstate="print"/>
          <a:srcRect b="5074"/>
          <a:stretch/>
        </p:blipFill>
        <p:spPr bwMode="auto">
          <a:xfrm>
            <a:off x="7085214" y="2293977"/>
            <a:ext cx="3809628" cy="2081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88418" y="4436701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u="sng" dirty="0">
                <a:solidFill>
                  <a:srgbClr val="FF0000"/>
                </a:solidFill>
                <a:latin typeface="Century Schoolbook"/>
              </a:rPr>
              <a:t>Во время проведения ведется видеозапись!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914" y="5241375"/>
            <a:ext cx="11672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экспертом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 во время проведения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технического сбоя при подключении эксперта или наличии вопросов по оценке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оценивание работы участника осуществляется с использованием видеозаписи по завершении видеоконференции.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318" y="5181423"/>
            <a:ext cx="383191" cy="9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32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0" y="0"/>
            <a:ext cx="12192000" cy="6854824"/>
            <a:chOff x="1" y="3664"/>
            <a:chExt cx="9144000" cy="6875601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9" name="Блок-схема: процесс 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5213743" y="2106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Проверка ИС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608498694"/>
              </p:ext>
            </p:extLst>
          </p:nvPr>
        </p:nvGraphicFramePr>
        <p:xfrm>
          <a:off x="764275" y="758130"/>
          <a:ext cx="11259403" cy="419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34854" y="5078456"/>
            <a:ext cx="6655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осуществлять проверку итогового собеседования экспертами, не преподающими у данных участников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4797" y="5296263"/>
            <a:ext cx="383191" cy="9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31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</TotalTime>
  <Words>933</Words>
  <Application>Microsoft Office PowerPoint</Application>
  <PresentationFormat>Произвольный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В решение совещания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Piskeev</dc:creator>
  <cp:lastModifiedBy>Stregneva</cp:lastModifiedBy>
  <cp:revision>607</cp:revision>
  <cp:lastPrinted>2020-10-21T05:18:13Z</cp:lastPrinted>
  <dcterms:created xsi:type="dcterms:W3CDTF">2019-09-29T04:50:09Z</dcterms:created>
  <dcterms:modified xsi:type="dcterms:W3CDTF">2024-02-09T05:25:34Z</dcterms:modified>
</cp:coreProperties>
</file>