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6" r:id="rId3"/>
    <p:sldId id="264" r:id="rId4"/>
    <p:sldId id="288" r:id="rId5"/>
    <p:sldId id="282" r:id="rId6"/>
    <p:sldId id="289" r:id="rId7"/>
    <p:sldId id="270" r:id="rId8"/>
    <p:sldId id="273" r:id="rId9"/>
  </p:sldIdLst>
  <p:sldSz cx="9144000" cy="6858000" type="screen4x3"/>
  <p:notesSz cx="681355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83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313CB-A46E-4DB9-BBA5-E15E422F63F3}" type="doc">
      <dgm:prSet loTypeId="urn:microsoft.com/office/officeart/2005/8/layout/process1" loCatId="process" qsTypeId="urn:microsoft.com/office/officeart/2005/8/quickstyle/simple5" qsCatId="simple" csTypeId="urn:microsoft.com/office/officeart/2005/8/colors/accent2_1" csCatId="accent2" phldr="1"/>
      <dgm:spPr/>
    </dgm:pt>
    <dgm:pt modelId="{5805D389-F7E0-4088-9415-44997E0F76F6}">
      <dgm:prSet phldrT="[Текст]" custT="1"/>
      <dgm:spPr/>
      <dgm:t>
        <a:bodyPr/>
        <a:lstStyle/>
        <a:p>
          <a:r>
            <a:rPr lang="ru-RU" sz="1200" dirty="0" smtClean="0"/>
            <a:t>Нарушение </a:t>
          </a:r>
          <a:br>
            <a:rPr lang="ru-RU" sz="1200" dirty="0" smtClean="0"/>
          </a:br>
          <a:r>
            <a:rPr lang="ru-RU" sz="1200" dirty="0" smtClean="0"/>
            <a:t>Порядка ГИА</a:t>
          </a:r>
          <a:endParaRPr lang="ru-RU" sz="1200" dirty="0"/>
        </a:p>
      </dgm:t>
    </dgm:pt>
    <dgm:pt modelId="{915E24F7-12F8-4392-B77A-7D1EA895F523}" type="parTrans" cxnId="{C1493ADD-75BA-4459-ABEC-F0DA2893660B}">
      <dgm:prSet/>
      <dgm:spPr/>
      <dgm:t>
        <a:bodyPr/>
        <a:lstStyle/>
        <a:p>
          <a:endParaRPr lang="ru-RU" sz="1200"/>
        </a:p>
      </dgm:t>
    </dgm:pt>
    <dgm:pt modelId="{C4AAFA2C-5D6B-4E52-BF96-041E542EFE1D}" type="sibTrans" cxnId="{C1493ADD-75BA-4459-ABEC-F0DA2893660B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200"/>
        </a:p>
      </dgm:t>
    </dgm:pt>
    <dgm:pt modelId="{E39F110B-7643-4277-B6C0-17E0C62F0B70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КоАП</a:t>
          </a:r>
          <a:br>
            <a:rPr lang="ru-RU" sz="1200" dirty="0" smtClean="0"/>
          </a:br>
          <a:r>
            <a:rPr lang="ru-RU" sz="1200" dirty="0" smtClean="0"/>
            <a:t>статья 19.30</a:t>
          </a:r>
          <a:br>
            <a:rPr lang="ru-RU" sz="1200" dirty="0" smtClean="0"/>
          </a:br>
          <a:r>
            <a:rPr lang="ru-RU" sz="1200" dirty="0" smtClean="0"/>
            <a:t>часть 4 </a:t>
          </a:r>
          <a:endParaRPr lang="ru-RU" sz="1200" dirty="0"/>
        </a:p>
      </dgm:t>
    </dgm:pt>
    <dgm:pt modelId="{C154882E-A748-46C9-A53A-1B541904D16E}" type="parTrans" cxnId="{233DAE10-561E-43FF-A2BD-27671013D732}">
      <dgm:prSet/>
      <dgm:spPr/>
      <dgm:t>
        <a:bodyPr/>
        <a:lstStyle/>
        <a:p>
          <a:endParaRPr lang="ru-RU" sz="1200"/>
        </a:p>
      </dgm:t>
    </dgm:pt>
    <dgm:pt modelId="{5424A82A-4FD3-44EC-9C7F-AE0D83A7D3B1}" type="sibTrans" cxnId="{233DAE10-561E-43FF-A2BD-27671013D732}">
      <dgm:prSet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200"/>
        </a:p>
      </dgm:t>
    </dgm:pt>
    <dgm:pt modelId="{C1F375D3-C7F6-4692-A82F-523CB6770F66}">
      <dgm:prSet phldrT="[Текст]" custT="1"/>
      <dgm:spPr/>
      <dgm:t>
        <a:bodyPr/>
        <a:lstStyle/>
        <a:p>
          <a:pPr algn="ctr">
            <a:spcAft>
              <a:spcPts val="0"/>
            </a:spcAft>
          </a:pPr>
          <a:r>
            <a:rPr lang="ru-RU" sz="1200" dirty="0" smtClean="0"/>
            <a:t>Штраф</a:t>
          </a:r>
        </a:p>
        <a:p>
          <a:pPr algn="l">
            <a:spcAft>
              <a:spcPts val="0"/>
            </a:spcAft>
          </a:pPr>
          <a:r>
            <a:rPr lang="ru-RU" sz="1200" dirty="0" smtClean="0"/>
            <a:t>• Граждане – от 3 до 5 тыс.руб. </a:t>
          </a:r>
          <a:br>
            <a:rPr lang="ru-RU" sz="1200" dirty="0" smtClean="0"/>
          </a:br>
          <a:r>
            <a:rPr lang="ru-RU" sz="1200" dirty="0" smtClean="0"/>
            <a:t>• Должностные лица – от 20 до 40 тыс. руб. </a:t>
          </a:r>
          <a:br>
            <a:rPr lang="ru-RU" sz="1200" dirty="0" smtClean="0"/>
          </a:br>
          <a:r>
            <a:rPr lang="ru-RU" sz="1200" dirty="0" smtClean="0"/>
            <a:t>• Юридические лица – от 50 до 200 тыс.руб.</a:t>
          </a:r>
          <a:endParaRPr lang="ru-RU" sz="1200" dirty="0"/>
        </a:p>
      </dgm:t>
    </dgm:pt>
    <dgm:pt modelId="{4EC9996B-4E8A-49AB-9999-6C13A15E81D4}" type="parTrans" cxnId="{BEFF3E6A-381B-4BA9-8FC6-4A79C522325D}">
      <dgm:prSet/>
      <dgm:spPr/>
      <dgm:t>
        <a:bodyPr/>
        <a:lstStyle/>
        <a:p>
          <a:endParaRPr lang="ru-RU" sz="1200"/>
        </a:p>
      </dgm:t>
    </dgm:pt>
    <dgm:pt modelId="{E292B34D-E366-42DC-9789-1CA28B2455B4}" type="sibTrans" cxnId="{BEFF3E6A-381B-4BA9-8FC6-4A79C522325D}">
      <dgm:prSet/>
      <dgm:spPr/>
      <dgm:t>
        <a:bodyPr/>
        <a:lstStyle/>
        <a:p>
          <a:endParaRPr lang="ru-RU" sz="1200"/>
        </a:p>
      </dgm:t>
    </dgm:pt>
    <dgm:pt modelId="{15867889-B3D5-40BF-B596-0D47F62B1A11}" type="pres">
      <dgm:prSet presAssocID="{DD5313CB-A46E-4DB9-BBA5-E15E422F63F3}" presName="Name0" presStyleCnt="0">
        <dgm:presLayoutVars>
          <dgm:dir/>
          <dgm:resizeHandles val="exact"/>
        </dgm:presLayoutVars>
      </dgm:prSet>
      <dgm:spPr/>
    </dgm:pt>
    <dgm:pt modelId="{720D6570-330C-4508-9700-DEE825BCA25B}" type="pres">
      <dgm:prSet presAssocID="{5805D389-F7E0-4088-9415-44997E0F76F6}" presName="node" presStyleLbl="node1" presStyleIdx="0" presStyleCnt="3" custScaleX="111164" custLinFactNeighborX="-8670" custLinFactNeighborY="6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B9EBD-AD37-4679-8A72-9D23391308F5}" type="pres">
      <dgm:prSet presAssocID="{C4AAFA2C-5D6B-4E52-BF96-041E542EFE1D}" presName="sibTrans" presStyleLbl="sibTrans2D1" presStyleIdx="0" presStyleCnt="2" custScaleX="225883" custScaleY="52234" custLinFactNeighborX="-37692" custLinFactNeighborY="0"/>
      <dgm:spPr/>
      <dgm:t>
        <a:bodyPr/>
        <a:lstStyle/>
        <a:p>
          <a:endParaRPr lang="ru-RU"/>
        </a:p>
      </dgm:t>
    </dgm:pt>
    <dgm:pt modelId="{CF730E22-39E4-4280-913F-07458F413A7C}" type="pres">
      <dgm:prSet presAssocID="{C4AAFA2C-5D6B-4E52-BF96-041E542EFE1D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0D154CC4-16A6-4DAA-9C7D-A721C2D64948}" type="pres">
      <dgm:prSet presAssocID="{E39F110B-7643-4277-B6C0-17E0C62F0B70}" presName="node" presStyleLbl="node1" presStyleIdx="1" presStyleCnt="3" custScaleX="106184" custLinFactNeighborX="-359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71E3C9-2041-4DC4-BD0F-F91C2EB83B0E}" type="pres">
      <dgm:prSet presAssocID="{5424A82A-4FD3-44EC-9C7F-AE0D83A7D3B1}" presName="sibTrans" presStyleLbl="sibTrans2D1" presStyleIdx="1" presStyleCnt="2" custScaleX="260349" custScaleY="77856" custLinFactNeighborX="-69906"/>
      <dgm:spPr/>
      <dgm:t>
        <a:bodyPr/>
        <a:lstStyle/>
        <a:p>
          <a:endParaRPr lang="ru-RU"/>
        </a:p>
      </dgm:t>
    </dgm:pt>
    <dgm:pt modelId="{4884463F-64ED-497A-89C4-AD92663A5300}" type="pres">
      <dgm:prSet presAssocID="{5424A82A-4FD3-44EC-9C7F-AE0D83A7D3B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D1BCED9-0903-4494-8F44-43507575B7AC}" type="pres">
      <dgm:prSet presAssocID="{C1F375D3-C7F6-4692-A82F-523CB6770F66}" presName="node" presStyleLbl="node1" presStyleIdx="2" presStyleCnt="3" custScaleX="299800" custLinFactNeighborX="-597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11C66D-D3B6-4448-A7DF-75F711194E92}" type="presOf" srcId="{E39F110B-7643-4277-B6C0-17E0C62F0B70}" destId="{0D154CC4-16A6-4DAA-9C7D-A721C2D64948}" srcOrd="0" destOrd="0" presId="urn:microsoft.com/office/officeart/2005/8/layout/process1"/>
    <dgm:cxn modelId="{C1493ADD-75BA-4459-ABEC-F0DA2893660B}" srcId="{DD5313CB-A46E-4DB9-BBA5-E15E422F63F3}" destId="{5805D389-F7E0-4088-9415-44997E0F76F6}" srcOrd="0" destOrd="0" parTransId="{915E24F7-12F8-4392-B77A-7D1EA895F523}" sibTransId="{C4AAFA2C-5D6B-4E52-BF96-041E542EFE1D}"/>
    <dgm:cxn modelId="{2BCF9748-031A-4673-BAFE-725D3FBD1840}" type="presOf" srcId="{5424A82A-4FD3-44EC-9C7F-AE0D83A7D3B1}" destId="{D471E3C9-2041-4DC4-BD0F-F91C2EB83B0E}" srcOrd="0" destOrd="0" presId="urn:microsoft.com/office/officeart/2005/8/layout/process1"/>
    <dgm:cxn modelId="{233DAE10-561E-43FF-A2BD-27671013D732}" srcId="{DD5313CB-A46E-4DB9-BBA5-E15E422F63F3}" destId="{E39F110B-7643-4277-B6C0-17E0C62F0B70}" srcOrd="1" destOrd="0" parTransId="{C154882E-A748-46C9-A53A-1B541904D16E}" sibTransId="{5424A82A-4FD3-44EC-9C7F-AE0D83A7D3B1}"/>
    <dgm:cxn modelId="{6B88BF81-26FE-4007-897A-D9EE29D03649}" type="presOf" srcId="{C4AAFA2C-5D6B-4E52-BF96-041E542EFE1D}" destId="{218B9EBD-AD37-4679-8A72-9D23391308F5}" srcOrd="0" destOrd="0" presId="urn:microsoft.com/office/officeart/2005/8/layout/process1"/>
    <dgm:cxn modelId="{A82A4CF9-B0A5-4933-A035-471B8511C43A}" type="presOf" srcId="{5805D389-F7E0-4088-9415-44997E0F76F6}" destId="{720D6570-330C-4508-9700-DEE825BCA25B}" srcOrd="0" destOrd="0" presId="urn:microsoft.com/office/officeart/2005/8/layout/process1"/>
    <dgm:cxn modelId="{BEFF3E6A-381B-4BA9-8FC6-4A79C522325D}" srcId="{DD5313CB-A46E-4DB9-BBA5-E15E422F63F3}" destId="{C1F375D3-C7F6-4692-A82F-523CB6770F66}" srcOrd="2" destOrd="0" parTransId="{4EC9996B-4E8A-49AB-9999-6C13A15E81D4}" sibTransId="{E292B34D-E366-42DC-9789-1CA28B2455B4}"/>
    <dgm:cxn modelId="{B84811A8-C10E-4D11-BA59-11A4C6B0320E}" type="presOf" srcId="{5424A82A-4FD3-44EC-9C7F-AE0D83A7D3B1}" destId="{4884463F-64ED-497A-89C4-AD92663A5300}" srcOrd="1" destOrd="0" presId="urn:microsoft.com/office/officeart/2005/8/layout/process1"/>
    <dgm:cxn modelId="{4ACBC3BA-6BC0-4736-BB47-A7845D766EC8}" type="presOf" srcId="{C1F375D3-C7F6-4692-A82F-523CB6770F66}" destId="{2D1BCED9-0903-4494-8F44-43507575B7AC}" srcOrd="0" destOrd="0" presId="urn:microsoft.com/office/officeart/2005/8/layout/process1"/>
    <dgm:cxn modelId="{D01D2A70-CF00-46EB-97E3-A293CF887589}" type="presOf" srcId="{C4AAFA2C-5D6B-4E52-BF96-041E542EFE1D}" destId="{CF730E22-39E4-4280-913F-07458F413A7C}" srcOrd="1" destOrd="0" presId="urn:microsoft.com/office/officeart/2005/8/layout/process1"/>
    <dgm:cxn modelId="{0C532EBF-E69B-49F3-A0E8-522092469C60}" type="presOf" srcId="{DD5313CB-A46E-4DB9-BBA5-E15E422F63F3}" destId="{15867889-B3D5-40BF-B596-0D47F62B1A11}" srcOrd="0" destOrd="0" presId="urn:microsoft.com/office/officeart/2005/8/layout/process1"/>
    <dgm:cxn modelId="{523DA69C-A391-4E3D-9A34-4726F3890A8A}" type="presParOf" srcId="{15867889-B3D5-40BF-B596-0D47F62B1A11}" destId="{720D6570-330C-4508-9700-DEE825BCA25B}" srcOrd="0" destOrd="0" presId="urn:microsoft.com/office/officeart/2005/8/layout/process1"/>
    <dgm:cxn modelId="{1DB6BD34-8246-47F5-99C0-0A95D023D01C}" type="presParOf" srcId="{15867889-B3D5-40BF-B596-0D47F62B1A11}" destId="{218B9EBD-AD37-4679-8A72-9D23391308F5}" srcOrd="1" destOrd="0" presId="urn:microsoft.com/office/officeart/2005/8/layout/process1"/>
    <dgm:cxn modelId="{C6E5845E-308D-4153-BCF9-BD3D3BF348CD}" type="presParOf" srcId="{218B9EBD-AD37-4679-8A72-9D23391308F5}" destId="{CF730E22-39E4-4280-913F-07458F413A7C}" srcOrd="0" destOrd="0" presId="urn:microsoft.com/office/officeart/2005/8/layout/process1"/>
    <dgm:cxn modelId="{5AA38A07-B308-44BC-B3DC-BE487C732132}" type="presParOf" srcId="{15867889-B3D5-40BF-B596-0D47F62B1A11}" destId="{0D154CC4-16A6-4DAA-9C7D-A721C2D64948}" srcOrd="2" destOrd="0" presId="urn:microsoft.com/office/officeart/2005/8/layout/process1"/>
    <dgm:cxn modelId="{A3C1E0FC-778E-4857-B89F-15C84B3215C7}" type="presParOf" srcId="{15867889-B3D5-40BF-B596-0D47F62B1A11}" destId="{D471E3C9-2041-4DC4-BD0F-F91C2EB83B0E}" srcOrd="3" destOrd="0" presId="urn:microsoft.com/office/officeart/2005/8/layout/process1"/>
    <dgm:cxn modelId="{6218E647-4822-498A-A264-71190C9CFBD2}" type="presParOf" srcId="{D471E3C9-2041-4DC4-BD0F-F91C2EB83B0E}" destId="{4884463F-64ED-497A-89C4-AD92663A5300}" srcOrd="0" destOrd="0" presId="urn:microsoft.com/office/officeart/2005/8/layout/process1"/>
    <dgm:cxn modelId="{471329B4-FFFD-44CF-9A1D-9EE92D45A684}" type="presParOf" srcId="{15867889-B3D5-40BF-B596-0D47F62B1A11}" destId="{2D1BCED9-0903-4494-8F44-43507575B7AC}" srcOrd="4" destOrd="0" presId="urn:microsoft.com/office/officeart/2005/8/layout/process1"/>
  </dgm:cxnLst>
  <dgm:bg/>
  <dgm:whole/>
</dgm:dataModel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0D6570-330C-4508-9700-DEE825BCA25B}">
      <dsp:nvSpPr>
        <dsp:cNvPr id="0" name=""/>
        <dsp:cNvSpPr/>
      </dsp:nvSpPr>
      <dsp:spPr>
        <a:xfrm>
          <a:off x="5542" y="0"/>
          <a:ext cx="3511391" cy="5760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Подаётся заявление в ГЭК </a:t>
          </a: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не позднее чем </a:t>
          </a:r>
          <a:b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за 2 недели до экзамена 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42" y="0"/>
        <a:ext cx="3511391" cy="576064"/>
      </dsp:txXfrm>
    </dsp:sp>
    <dsp:sp modelId="{218B9EBD-AD37-4679-8A72-9D23391308F5}">
      <dsp:nvSpPr>
        <dsp:cNvPr id="0" name=""/>
        <dsp:cNvSpPr/>
      </dsp:nvSpPr>
      <dsp:spPr>
        <a:xfrm>
          <a:off x="3877090" y="124190"/>
          <a:ext cx="763533" cy="327682"/>
        </a:xfrm>
        <a:prstGeom prst="righ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77090" y="189726"/>
        <a:ext cx="665228" cy="196610"/>
      </dsp:txXfrm>
    </dsp:sp>
    <dsp:sp modelId="{0D154CC4-16A6-4DAA-9C7D-A721C2D64948}">
      <dsp:nvSpPr>
        <dsp:cNvPr id="0" name=""/>
        <dsp:cNvSpPr/>
      </dsp:nvSpPr>
      <dsp:spPr>
        <a:xfrm>
          <a:off x="4957563" y="0"/>
          <a:ext cx="3426934" cy="576064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Лица, указанные в пункте 7 Порядка, </a:t>
          </a: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вправе изменить </a:t>
          </a:r>
          <a:r>
            <a:rPr lang="ru-RU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указанный в заявлениях об участии в экзаменах </a:t>
          </a:r>
          <a:r>
            <a:rPr lang="ru-RU" sz="11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уровень ЕГЭ по математике </a:t>
          </a:r>
          <a:endParaRPr lang="ru-RU" sz="1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7563" y="0"/>
        <a:ext cx="3426934" cy="576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2538" cy="497285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9437" y="0"/>
            <a:ext cx="2952538" cy="497285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>
              <a:defRPr sz="1200"/>
            </a:lvl1pPr>
          </a:lstStyle>
          <a:p>
            <a:fld id="{D17EC27D-858A-45A9-9A79-D8631F9BFC18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5" tIns="45962" rIns="91925" bIns="4596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356" y="4724204"/>
            <a:ext cx="5450840" cy="4475560"/>
          </a:xfrm>
          <a:prstGeom prst="rect">
            <a:avLst/>
          </a:prstGeom>
        </p:spPr>
        <p:txBody>
          <a:bodyPr vert="horz" lIns="91925" tIns="45962" rIns="91925" bIns="4596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6678"/>
            <a:ext cx="2952538" cy="497285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9437" y="9446678"/>
            <a:ext cx="2952538" cy="497285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r">
              <a:defRPr sz="1200"/>
            </a:lvl1pPr>
          </a:lstStyle>
          <a:p>
            <a:fld id="{86AB354D-7C9F-4293-A4AC-3989D0A56AC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9571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8ED0-B68B-4420-9CF5-959E61F860D1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8D13B-66AE-423D-AF69-858029046554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9FD0D-BC02-4B6D-A562-51A36C6AAF28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3F78A-7C99-461B-87E4-416D9EC78945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64C1-2660-400D-AB86-08CF8983389E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3B484-835A-4ADC-AB58-D385F0DEC956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9A286-6A45-447B-A38D-C9B937522151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3416A-92E2-44C5-9092-8C1FC1DB9B9A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80BD-A8A1-4C0B-B8A2-D52AC6262C28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12D51-C4BC-4646-86FB-733EF40EC162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79AA5-8DB7-4CAC-8FE0-303B0FF93A8A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7A3A2-77C6-45BF-9906-843EBA6E20C1}" type="datetime1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hyperlink" Target="https://docs.cntd.ru/document/1301373571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ГИА-11                                в 2024 году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869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8E6CDDF-463A-F5A6-7AC3-274D4C5FDD33}"/>
              </a:ext>
            </a:extLst>
          </p:cNvPr>
          <p:cNvSpPr txBox="1"/>
          <p:nvPr/>
        </p:nvSpPr>
        <p:spPr>
          <a:xfrm>
            <a:off x="287524" y="313162"/>
            <a:ext cx="87129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2227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Государственная итоговая </a:t>
            </a:r>
            <a:r>
              <a:rPr lang="ru-RU" b="1" dirty="0" smtClean="0">
                <a:solidFill>
                  <a:srgbClr val="2227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аттестация -11 класс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E26128A9-C703-AA75-3BF6-DD47B7FD2166}"/>
              </a:ext>
            </a:extLst>
          </p:cNvPr>
          <p:cNvSpPr txBox="1"/>
          <p:nvPr/>
        </p:nvSpPr>
        <p:spPr>
          <a:xfrm>
            <a:off x="4786314" y="714356"/>
            <a:ext cx="478536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https://docs.cntd.ru/document/1301373571</a:t>
            </a:r>
            <a:r>
              <a:rPr lang="ru-RU" sz="1600" dirty="0"/>
              <a:t> 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DDE209A-6A86-7EF4-C162-E670AFA4A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928670"/>
            <a:ext cx="3904346" cy="1963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C47F8E7-2059-8267-B22E-D01E628B429F}"/>
              </a:ext>
            </a:extLst>
          </p:cNvPr>
          <p:cNvSpPr txBox="1"/>
          <p:nvPr/>
        </p:nvSpPr>
        <p:spPr>
          <a:xfrm>
            <a:off x="214282" y="28572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1.09.2023</a:t>
            </a: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="" xmlns:p14="http://schemas.microsoft.com/office/powerpoint/2010/main" val="1038080104"/>
              </p:ext>
            </p:extLst>
          </p:nvPr>
        </p:nvGraphicFramePr>
        <p:xfrm>
          <a:off x="4714877" y="1285860"/>
          <a:ext cx="4429123" cy="1143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285720" y="3357562"/>
          <a:ext cx="7572428" cy="2675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4143404"/>
              </a:tblGrid>
              <a:tr h="35935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Участники ГИА-11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Участники ЕГЭ</a:t>
                      </a:r>
                      <a:endParaRPr lang="ru-RU" sz="1400" dirty="0"/>
                    </a:p>
                  </a:txBody>
                  <a:tcPr/>
                </a:tc>
              </a:tr>
              <a:tr h="114084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Обучающиеся 11 классов</a:t>
                      </a:r>
                    </a:p>
                    <a:p>
                      <a:r>
                        <a:rPr lang="ru-RU" sz="1400" dirty="0" smtClean="0"/>
                        <a:t>(нет академической задолженности;</a:t>
                      </a:r>
                    </a:p>
                    <a:p>
                      <a:r>
                        <a:rPr lang="ru-RU" sz="1400" dirty="0" smtClean="0"/>
                        <a:t>учебный план выполнен в полном объёме; </a:t>
                      </a:r>
                    </a:p>
                    <a:p>
                      <a:r>
                        <a:rPr lang="ru-RU" sz="1400" dirty="0" smtClean="0"/>
                        <a:t>зачёт за ИС(И) 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10 класс- </a:t>
                      </a:r>
                      <a:r>
                        <a:rPr lang="ru-RU" sz="1400" b="0" dirty="0" smtClean="0"/>
                        <a:t>по учебным предметам, освоение которых завершилось ранее</a:t>
                      </a:r>
                    </a:p>
                    <a:p>
                      <a:r>
                        <a:rPr lang="ru-RU" sz="1400" dirty="0" smtClean="0"/>
                        <a:t>(годовые отметки не ниже удовлетворительных по всем учебным предметам за предпоследний год обучения)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91225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Экстерны </a:t>
                      </a:r>
                    </a:p>
                    <a:p>
                      <a:r>
                        <a:rPr lang="ru-RU" sz="1400" dirty="0" smtClean="0"/>
                        <a:t>(получение на ПА отметок не ниже удовлетворительных; </a:t>
                      </a:r>
                    </a:p>
                    <a:p>
                      <a:r>
                        <a:rPr lang="ru-RU" sz="1400" dirty="0" smtClean="0"/>
                        <a:t>зачёт за ИС(И)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Обучающиеся иностранных ОО,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Обучающиеся СПО,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ВПЛ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68E6CDDF-463A-F5A6-7AC3-274D4C5FDD33}"/>
              </a:ext>
            </a:extLst>
          </p:cNvPr>
          <p:cNvSpPr txBox="1"/>
          <p:nvPr/>
        </p:nvSpPr>
        <p:spPr>
          <a:xfrm>
            <a:off x="642910" y="3000372"/>
            <a:ext cx="41434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2227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Участники экзаменов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6143644"/>
            <a:ext cx="8496943" cy="430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После 1 февраля заявления принимает ГЭК при наличии уважительных причин, подтверждённых документально. </a:t>
            </a: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Вместе </a:t>
            </a:r>
            <a:r>
              <a:rPr lang="ru-RU" sz="1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 заявлением подаются подтверждающие документы. Срок – не позднее чем за 2 недели до соответствующего </a:t>
            </a:r>
            <a:r>
              <a:rPr lang="ru-RU" sz="11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экзамена</a:t>
            </a:r>
            <a:endParaRPr lang="ru-RU" sz="11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72066" y="2500306"/>
            <a:ext cx="3786215" cy="2616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2023 год -2 нарушения на ЕГЭ (письменные заметки)</a:t>
            </a:r>
            <a:endParaRPr lang="ru-RU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990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право 2"/>
          <p:cNvSpPr/>
          <p:nvPr/>
        </p:nvSpPr>
        <p:spPr>
          <a:xfrm>
            <a:off x="357158" y="1285860"/>
            <a:ext cx="5265591" cy="2462213"/>
          </a:xfrm>
          <a:prstGeom prst="rightArrowCallout">
            <a:avLst>
              <a:gd name="adj1" fmla="val 15421"/>
              <a:gd name="adj2" fmla="val 16895"/>
              <a:gd name="adj3" fmla="val 21034"/>
              <a:gd name="adj4" fmla="val 83790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ГИА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уровень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ЕГЭ по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математике</a:t>
            </a:r>
          </a:p>
          <a:p>
            <a:pPr marL="177800"/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</a:t>
            </a:r>
            <a:r>
              <a:rPr lang="ru-RU" sz="1400" i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уровня ЕГЭ по математике </a:t>
            </a: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br>
              <a:rPr lang="ru-RU" sz="1400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i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указания причин </a:t>
            </a:r>
            <a:endParaRPr lang="ru-RU" sz="1400" i="1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наличии уважительных причин: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перечень учебных предметов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форма ГИА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сроки участия</a:t>
            </a:r>
          </a:p>
        </p:txBody>
      </p:sp>
      <p:sp>
        <p:nvSpPr>
          <p:cNvPr id="23" name="Выноска со стрелкой вправо 22"/>
          <p:cNvSpPr/>
          <p:nvPr/>
        </p:nvSpPr>
        <p:spPr>
          <a:xfrm>
            <a:off x="283518" y="4028877"/>
            <a:ext cx="5265591" cy="923330"/>
          </a:xfrm>
          <a:prstGeom prst="rightArrowCallout">
            <a:avLst>
              <a:gd name="adj1" fmla="val 25000"/>
              <a:gd name="adj2" fmla="val 29126"/>
              <a:gd name="adj3" fmla="val 53223"/>
              <a:gd name="adj4" fmla="val 83935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Участники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ЕГЭ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• выбранные учебные предметы 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сроки участия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621213" y="1340768"/>
            <a:ext cx="3013281" cy="3631763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Заявления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подают: </a:t>
            </a: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ГЭК  </a:t>
            </a:r>
          </a:p>
          <a:p>
            <a:endParaRPr lang="ru-RU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вместе с подтверждающими документами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 позднее чем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 недели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начала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экзамена </a:t>
            </a:r>
            <a:endPara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571480"/>
            <a:ext cx="864096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Изменение </a:t>
            </a:r>
            <a:r>
              <a:rPr lang="ru-RU" b="1" dirty="0"/>
              <a:t>(дополнение) заявлений об участии в экзаменах (ЕГЭ)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414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5">
            <a:extLst>
              <a:ext uri="{FF2B5EF4-FFF2-40B4-BE49-F238E27FC236}">
                <a16:creationId xmlns:a16="http://schemas.microsoft.com/office/drawing/2014/main" xmlns="" id="{F5DDF169-131D-1AA0-8F7D-38A453EB7836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0800000">
            <a:off x="10083140" y="247173"/>
            <a:ext cx="51634" cy="457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ABFBDEE-F797-46B6-8D3E-FED9CD82D3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32"/>
            <a:ext cx="2428860" cy="35085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179512" y="116632"/>
            <a:ext cx="20728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Расписание ГИА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00298" y="571480"/>
          <a:ext cx="6429420" cy="6023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1285884"/>
                <a:gridCol w="2143140"/>
                <a:gridCol w="171451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Arial" pitchFamily="34" charset="0"/>
                          <a:cs typeface="Arial" pitchFamily="34" charset="0"/>
                        </a:rPr>
                        <a:t>Дата 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Arial" pitchFamily="34" charset="0"/>
                          <a:cs typeface="Arial" pitchFamily="34" charset="0"/>
                        </a:rPr>
                        <a:t>Предмет 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Arial" pitchFamily="34" charset="0"/>
                          <a:cs typeface="Arial" pitchFamily="34" charset="0"/>
                        </a:rPr>
                        <a:t>Продолжительность</a:t>
                      </a:r>
                      <a:r>
                        <a:rPr lang="ru-RU" sz="1100" b="0" baseline="0" dirty="0" smtClean="0">
                          <a:latin typeface="Arial" pitchFamily="34" charset="0"/>
                          <a:cs typeface="Arial" pitchFamily="34" charset="0"/>
                        </a:rPr>
                        <a:t> экзамена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Arial" pitchFamily="34" charset="0"/>
                          <a:cs typeface="Arial" pitchFamily="34" charset="0"/>
                        </a:rPr>
                        <a:t>Разрешенные средства обучения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23 мая </a:t>
                      </a:r>
                    </a:p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(четверг) 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география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литература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химия</a:t>
                      </a:r>
                    </a:p>
                    <a:p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180 минут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 часа 55 минут (235 минут)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 часа 30 минут (210 минут)</a:t>
                      </a:r>
                      <a:endParaRPr lang="ru-RU" sz="1100" b="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err="1" smtClean="0">
                          <a:latin typeface="Arial" pitchFamily="34" charset="0"/>
                          <a:cs typeface="Arial" pitchFamily="34" charset="0"/>
                        </a:rPr>
                        <a:t>непрогр</a:t>
                      </a:r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. калькулятор</a:t>
                      </a:r>
                    </a:p>
                    <a:p>
                      <a:endParaRPr lang="ru-RU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100" b="0" dirty="0" err="1" smtClean="0">
                          <a:latin typeface="Arial" pitchFamily="34" charset="0"/>
                          <a:cs typeface="Arial" pitchFamily="34" charset="0"/>
                        </a:rPr>
                        <a:t>орфографич</a:t>
                      </a:r>
                      <a:r>
                        <a:rPr lang="ru-RU" sz="1100" b="0" dirty="0" smtClean="0">
                          <a:latin typeface="Arial" pitchFamily="34" charset="0"/>
                          <a:cs typeface="Arial" pitchFamily="34" charset="0"/>
                        </a:rPr>
                        <a:t>. словарь</a:t>
                      </a:r>
                    </a:p>
                    <a:p>
                      <a:endParaRPr lang="ru-RU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latin typeface="Arial" pitchFamily="34" charset="0"/>
                          <a:cs typeface="Arial" pitchFamily="34" charset="0"/>
                        </a:rPr>
                        <a:t>непрогр</a:t>
                      </a:r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. калькулятор</a:t>
                      </a:r>
                    </a:p>
                    <a:p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28 мая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(вторник) </a:t>
                      </a:r>
                    </a:p>
                    <a:p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русский язык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 часа 30 минут (210 минут)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31 мая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(пятница)  </a:t>
                      </a:r>
                    </a:p>
                    <a:p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математика база/профиль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Arial" pitchFamily="34" charset="0"/>
                          <a:cs typeface="Arial" pitchFamily="34" charset="0"/>
                        </a:rPr>
                        <a:t>180 минут/</a:t>
                      </a:r>
                    </a:p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 часа 55 минут (235 минут)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Arial" pitchFamily="34" charset="0"/>
                          <a:cs typeface="Arial" pitchFamily="34" charset="0"/>
                        </a:rPr>
                        <a:t>линейка (без справ информации)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4 июня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(вторник) 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err="1" smtClean="0">
                          <a:latin typeface="Arial" pitchFamily="34" charset="0"/>
                          <a:cs typeface="Arial" pitchFamily="34" charset="0"/>
                        </a:rPr>
                        <a:t>общество-знание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 часа 30 минут (210 минут)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7 июня (пятница)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информатика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 часа 55 минут (235 минут)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latin typeface="Arial" pitchFamily="34" charset="0"/>
                          <a:cs typeface="Arial" pitchFamily="34" charset="0"/>
                        </a:rPr>
                        <a:t>компьютер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2012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10 июня</a:t>
                      </a:r>
                      <a:r>
                        <a:rPr lang="ru-RU" sz="1100" b="0" baseline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(понедельник) 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история</a:t>
                      </a:r>
                    </a:p>
                    <a:p>
                      <a:endParaRPr lang="ru-RU" sz="1100" b="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физика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 часа 30 минут (210 минут)</a:t>
                      </a:r>
                      <a:endParaRPr lang="ru-RU" sz="1100" b="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endParaRPr lang="ru-RU" sz="1100" b="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 часа 55 минут (235 минут)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11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100" b="0" dirty="0" smtClean="0">
                          <a:latin typeface="Arial" pitchFamily="34" charset="0"/>
                          <a:cs typeface="Arial" pitchFamily="34" charset="0"/>
                        </a:rPr>
                        <a:t>линейка, </a:t>
                      </a:r>
                      <a:r>
                        <a:rPr lang="ru-RU" sz="1100" b="1" dirty="0" err="1" smtClean="0">
                          <a:latin typeface="Arial" pitchFamily="34" charset="0"/>
                          <a:cs typeface="Arial" pitchFamily="34" charset="0"/>
                        </a:rPr>
                        <a:t>непрогр</a:t>
                      </a:r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 калькулятор</a:t>
                      </a:r>
                      <a:endParaRPr lang="ru-RU" sz="11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01128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13 июня (четверг) 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биология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иностранные языки (письменная часть)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3 часа 55 минут (235 минут)</a:t>
                      </a:r>
                    </a:p>
                    <a:p>
                      <a:endParaRPr lang="ru-RU" sz="1100" b="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endParaRPr lang="ru-RU" sz="1100" b="0" dirty="0" smtClean="0">
                        <a:effectLst/>
                        <a:latin typeface="Arial" pitchFamily="34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190 минут,</a:t>
                      </a:r>
                      <a:r>
                        <a:rPr lang="ru-RU" sz="1100" b="0" baseline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ru-RU" sz="1100" b="0" baseline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китайский -180 минут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err="1" smtClean="0">
                          <a:latin typeface="Arial" pitchFamily="34" charset="0"/>
                          <a:cs typeface="Arial" pitchFamily="34" charset="0"/>
                        </a:rPr>
                        <a:t>непрогр</a:t>
                      </a:r>
                      <a:r>
                        <a:rPr lang="ru-RU" sz="1100" b="1" dirty="0" smtClean="0">
                          <a:latin typeface="Arial" pitchFamily="34" charset="0"/>
                          <a:cs typeface="Arial" pitchFamily="34" charset="0"/>
                        </a:rPr>
                        <a:t>. калькулятор</a:t>
                      </a:r>
                    </a:p>
                    <a:p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18 июня (вторник) 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иностранные языки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(устная часть)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английский (УЧ) – 17 минут; китайский</a:t>
                      </a:r>
                      <a:r>
                        <a:rPr lang="ru-RU" sz="1100" b="0" baseline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 (УЧ) </a:t>
                      </a:r>
                      <a:r>
                        <a:rPr lang="ru-RU" sz="1100" b="0" dirty="0" smtClean="0">
                          <a:effectLst/>
                          <a:latin typeface="Arial" pitchFamily="34" charset="0"/>
                          <a:ea typeface="Times New Roman" panose="02020603050405020304" pitchFamily="18" charset="0"/>
                          <a:cs typeface="Arial" pitchFamily="34" charset="0"/>
                        </a:rPr>
                        <a:t>– 14 минут.</a:t>
                      </a:r>
                    </a:p>
                    <a:p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dirty="0" err="1" smtClean="0">
                          <a:latin typeface="Arial" pitchFamily="34" charset="0"/>
                          <a:cs typeface="Arial" pitchFamily="34" charset="0"/>
                        </a:rPr>
                        <a:t>аудиогарнитура</a:t>
                      </a:r>
                      <a:endParaRPr lang="ru-RU" sz="11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4786321"/>
            <a:ext cx="22145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Обеспечить наличие разрешенных средств обучения у участников ЕГЭ</a:t>
            </a:r>
          </a:p>
        </p:txBody>
      </p:sp>
    </p:spTree>
    <p:extLst>
      <p:ext uri="{BB962C8B-B14F-4D97-AF65-F5344CB8AC3E}">
        <p14:creationId xmlns="" xmlns:p14="http://schemas.microsoft.com/office/powerpoint/2010/main" val="309827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4320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Организация </a:t>
            </a:r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проведения ГИА-11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8834268"/>
              </p:ext>
            </p:extLst>
          </p:nvPr>
        </p:nvGraphicFramePr>
        <p:xfrm>
          <a:off x="285720" y="548680"/>
          <a:ext cx="8606760" cy="54698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155812"/>
                <a:gridCol w="5450948"/>
              </a:tblGrid>
              <a:tr h="35599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 Порядка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Разъяснение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5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u="sng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Конфликт интересов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Члены ГЭК (п.36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Члены ПК (п.40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Члены АК (п.42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 формируется с учетом отсутствия  конфликта интересов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Информирование граждан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</a:t>
                      </a: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 ИС(И): Не позднее чем за месяц </a:t>
                      </a:r>
                    </a:p>
                    <a:p>
                      <a:pPr algn="l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  ГИА: Не позднее чем за </a:t>
                      </a: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месяц до начала экзаменов</a:t>
                      </a:r>
                      <a:r>
                        <a:rPr lang="ru-RU" sz="13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(о сроках, местах, порядке подачи и рассмотрения апелляций)</a:t>
                      </a:r>
                      <a:endParaRPr lang="ru-RU" sz="13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191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Повторный допуск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 </a:t>
                      </a:r>
                      <a:r>
                        <a:rPr lang="ru-RU" sz="13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 93-97</a:t>
                      </a:r>
                      <a:endParaRPr lang="ru-RU" sz="13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Повторно допущенные по математике: </a:t>
                      </a:r>
                    </a:p>
                    <a:p>
                      <a:pPr algn="l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могут изменить уровень математики </a:t>
                      </a:r>
                    </a:p>
                    <a:p>
                      <a:pPr algn="l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этого они: </a:t>
                      </a:r>
                    </a:p>
                    <a:p>
                      <a:pPr algn="l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подают в ГЭК заявления с указанием измененного уровня ЕГЭ по математике </a:t>
                      </a:r>
                    </a:p>
                    <a:p>
                      <a:pPr algn="l"/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срок подачи - в течение двух рабочих дней, следующих за официальным днем объявления результатов ЕГЭ по математике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п.48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случае угрозы возникновения ЧС… о переносе сдачи экзамена на другой день…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п.51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ВПЛ ЕГЭ проводится в резервные сроки основного периода проведения экзаменов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87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п.53</a:t>
                      </a:r>
                      <a:r>
                        <a:rPr lang="ru-RU" sz="1300" kern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300" kern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Перерыв между проведением экзаменов по обязательным учебным предметам … составляет не менее двух дней</a:t>
                      </a:r>
                      <a:endParaRPr lang="ru-RU" sz="13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Дни календарные,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норма </a:t>
                      </a:r>
                      <a:r>
                        <a:rPr lang="ru-RU" sz="13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не относится к резервным срокам периодов</a:t>
                      </a:r>
                      <a:endParaRPr lang="ru-RU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5420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14546" y="142852"/>
            <a:ext cx="2786082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п.п. 66, 68 Порядка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5715016"/>
            <a:ext cx="7128384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ППЭ, ОН,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также участники экзаменов,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покинувшие ППЭ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                 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повторно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 ППЭ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не допускаются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2521635"/>
              </p:ext>
            </p:extLst>
          </p:nvPr>
        </p:nvGraphicFramePr>
        <p:xfrm>
          <a:off x="428596" y="785794"/>
          <a:ext cx="8429684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43140"/>
                <a:gridCol w="2286016"/>
                <a:gridCol w="4000528"/>
              </a:tblGrid>
              <a:tr h="25153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Специалисты в ППЭ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Допуск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Ограничения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41429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Руководитель ППЭ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Паспорт + распределение в ППЭ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Прошел подготовку, </a:t>
                      </a:r>
                      <a:b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близкий родственник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не учитель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429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Организаторы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Паспорт + распределение в ППЭ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Прошел подготовку, </a:t>
                      </a:r>
                      <a:b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близкий родственник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не учитель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429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Член ГЭК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Паспорт + распределение в ППЭ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Прошел подготовку, </a:t>
                      </a:r>
                      <a:b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близкий родственник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не учитель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429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Технический специалист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Паспорт + распределение в ППЭ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Прошел подготовку, </a:t>
                      </a:r>
                      <a:b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близкий родственник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не учитель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153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Сотрудники охраны правопорядка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Паспорт + полномочия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1535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Медработники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Паспорт + полномочия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429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Ассистенты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Паспорт + распределение в ППЭ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Прошел подготовку, </a:t>
                      </a:r>
                      <a:b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учитель, не специалист по предмету</a:t>
                      </a:r>
                    </a:p>
                  </a:txBody>
                  <a:tcPr/>
                </a:tc>
              </a:tr>
              <a:tr h="41429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Экзаменаторы-собеседники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Паспорт + распределение в ППЭ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Прошел подготовку, </a:t>
                      </a:r>
                      <a:b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4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близкий родственник</a:t>
                      </a:r>
                      <a:r>
                        <a:rPr lang="ru-RU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не учитель</a:t>
                      </a:r>
                      <a:endParaRPr lang="ru-RU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179512" y="116632"/>
            <a:ext cx="1815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Работа  в ППЭ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6" name="AutoShape 2" descr="Картина &quot;Курильщик&quot; Гиви Сипрошвил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7" name="Picture 3" descr="C:\Users\Bobkova\Desktop\givisiproshvili265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250668"/>
            <a:ext cx="928694" cy="13930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054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116632"/>
            <a:ext cx="1941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Запреты в ППЭ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14612" y="142852"/>
            <a:ext cx="1742978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72 Порядка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5811483"/>
              </p:ext>
            </p:extLst>
          </p:nvPr>
        </p:nvGraphicFramePr>
        <p:xfrm>
          <a:off x="251520" y="692696"/>
          <a:ext cx="8640640" cy="316264"/>
        </p:xfrm>
        <a:graphic>
          <a:graphicData uri="http://schemas.openxmlformats.org/drawingml/2006/table">
            <a:tbl>
              <a:tbl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8640640"/>
              </a:tblGrid>
              <a:tr h="316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день проведения экзамена в ППЭ запрещается:</a:t>
                      </a:r>
                      <a:endParaRPr lang="ru-RU" sz="1800" dirty="0">
                        <a:solidFill>
                          <a:srgbClr val="003876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1071546"/>
            <a:ext cx="8658707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56176" y="2996952"/>
            <a:ext cx="264723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900" b="1" dirty="0" smtClean="0"/>
              <a:t>разрешается </a:t>
            </a:r>
            <a:r>
              <a:rPr lang="ru-RU" sz="900" b="1" dirty="0"/>
              <a:t>использование </a:t>
            </a:r>
            <a:r>
              <a:rPr lang="ru-RU" sz="900" dirty="0" smtClean="0"/>
              <a:t>средств связи, электронно-вычислительной техники, фото-, аудио- и видеоаппаратуры, справочных материалов, письменных заметок и иных средств хранения и передачи информации </a:t>
            </a:r>
            <a:r>
              <a:rPr lang="ru-RU" sz="900" b="1" dirty="0" smtClean="0"/>
              <a:t>только </a:t>
            </a:r>
            <a:r>
              <a:rPr lang="ru-RU" sz="900" b="1" dirty="0"/>
              <a:t>в связи со служебной необходимостью в Штабе ППЭ </a:t>
            </a:r>
            <a:endParaRPr lang="ru-RU" sz="9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8748464" y="1700808"/>
            <a:ext cx="0" cy="15481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264283" y="5517232"/>
            <a:ext cx="8628197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766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32"/>
            <a:ext cx="3341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Оценка результатов ГИА-11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4744" y="142852"/>
            <a:ext cx="3183010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п.п. 94, 95-97 Порядка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323528" y="1700808"/>
            <a:ext cx="4158000" cy="3096344"/>
          </a:xfrm>
          <a:prstGeom prst="upArrowCallout">
            <a:avLst>
              <a:gd name="adj1" fmla="val 17441"/>
              <a:gd name="adj2" fmla="val 20087"/>
              <a:gd name="adj3" fmla="val 16765"/>
              <a:gd name="adj4" fmla="val 7470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Ins="36000" rtlCol="0" anchor="t" anchorCtr="0"/>
          <a:lstStyle/>
          <a:p>
            <a:pPr>
              <a:lnSpc>
                <a:spcPct val="11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поздно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получившие допуск к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ГИА;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• не прошедшие ГИА, 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участники, результаты которых по обязательным учебным предметам были аннулированы (нарушение Порядка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• получившие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неудовлетворительный результат по обязательным учебным предметам более 1 раза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2387" y="1207571"/>
            <a:ext cx="4158000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 ГИА в форме ЕГЭ по русскому языку,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ЕГЭ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 математике базового уровня, ГВЭ </a:t>
            </a:r>
            <a:endParaRPr lang="ru-RU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1555" y="4941168"/>
            <a:ext cx="4414590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Заявления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об участии в экзаменах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дополнительный период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подаются не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позднее чем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за 2 недели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 начала периода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образовательные организации,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которые </a:t>
            </a:r>
            <a:r>
              <a:rPr lang="ru-RU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указанные </a:t>
            </a:r>
            <a:r>
              <a:rPr lang="ru-RU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лица восстанавливаются на срок, </a:t>
            </a:r>
            <a:r>
              <a:rPr lang="ru-RU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необходимый </a:t>
            </a:r>
            <a:r>
              <a:rPr lang="ru-RU" sz="16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для прохождения ГИА </a:t>
            </a:r>
          </a:p>
        </p:txBody>
      </p:sp>
      <p:sp>
        <p:nvSpPr>
          <p:cNvPr id="14" name="Выноска со стрелкой вверх 13"/>
          <p:cNvSpPr/>
          <p:nvPr/>
        </p:nvSpPr>
        <p:spPr>
          <a:xfrm>
            <a:off x="4806488" y="1124744"/>
            <a:ext cx="4158000" cy="4464496"/>
          </a:xfrm>
          <a:prstGeom prst="upArrowCallout">
            <a:avLst>
              <a:gd name="adj1" fmla="val 15306"/>
              <a:gd name="adj2" fmla="val 17098"/>
              <a:gd name="adj3" fmla="val 11641"/>
              <a:gd name="adj4" fmla="val 8286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Ins="36000" rtlCol="0" anchor="t" anchorCtr="0"/>
          <a:lstStyle/>
          <a:p>
            <a:r>
              <a:rPr lang="ru-RU" sz="1600" dirty="0"/>
              <a:t>• </a:t>
            </a:r>
            <a:r>
              <a:rPr lang="ru-RU" sz="1600" dirty="0" smtClean="0"/>
              <a:t>Участники </a:t>
            </a:r>
            <a:r>
              <a:rPr lang="ru-RU" sz="1600" b="1" dirty="0"/>
              <a:t>ГИА</a:t>
            </a:r>
            <a:r>
              <a:rPr lang="ru-RU" sz="1600" dirty="0"/>
              <a:t>, которые имеют неудовлетворительный результат хотя бы по одному </a:t>
            </a:r>
            <a:r>
              <a:rPr lang="ru-RU" sz="1600" b="1" dirty="0"/>
              <a:t>обязательному </a:t>
            </a:r>
            <a:r>
              <a:rPr lang="ru-RU" sz="1600" dirty="0"/>
              <a:t>учебному предмету по любым причинам по окончании дополнительного </a:t>
            </a:r>
            <a:r>
              <a:rPr lang="ru-RU" sz="1600" dirty="0" smtClean="0"/>
              <a:t>периода; </a:t>
            </a:r>
            <a:endParaRPr lang="ru-RU" sz="1600" dirty="0"/>
          </a:p>
          <a:p>
            <a:r>
              <a:rPr lang="ru-RU" sz="1600" dirty="0" smtClean="0"/>
              <a:t>• Участники </a:t>
            </a:r>
            <a:r>
              <a:rPr lang="ru-RU" sz="1600" b="1" dirty="0"/>
              <a:t>ГИА</a:t>
            </a:r>
            <a:r>
              <a:rPr lang="ru-RU" sz="1600" dirty="0"/>
              <a:t>, получившие неудовлетворительный результат по учебным предметам по выбору, либо чьи результаты были аннулированы из-за нарушения ими </a:t>
            </a:r>
            <a:r>
              <a:rPr lang="ru-RU" sz="1600" dirty="0" smtClean="0"/>
              <a:t>Порядка; </a:t>
            </a:r>
            <a:endParaRPr lang="ru-RU" sz="1600" dirty="0"/>
          </a:p>
          <a:p>
            <a:r>
              <a:rPr lang="ru-RU" sz="1600" dirty="0" smtClean="0"/>
              <a:t>• Участники </a:t>
            </a:r>
            <a:r>
              <a:rPr lang="ru-RU" sz="1600" b="1" dirty="0"/>
              <a:t>ЕГЭ</a:t>
            </a:r>
            <a:r>
              <a:rPr lang="ru-RU" sz="1600" dirty="0"/>
              <a:t>, получившие неудовлетворительный результат по учебным предметам, либо чьи результаты были аннулированы из-за нарушения ими Порядка 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71990128"/>
              </p:ext>
            </p:extLst>
          </p:nvPr>
        </p:nvGraphicFramePr>
        <p:xfrm>
          <a:off x="251520" y="692696"/>
          <a:ext cx="4300251" cy="316264"/>
        </p:xfrm>
        <a:graphic>
          <a:graphicData uri="http://schemas.openxmlformats.org/drawingml/2006/table">
            <a:tbl>
              <a:tbl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4300251"/>
              </a:tblGrid>
              <a:tr h="316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Допуск в дополнительный период</a:t>
                      </a:r>
                      <a:endParaRPr lang="ru-RU" sz="1800" dirty="0">
                        <a:solidFill>
                          <a:srgbClr val="003876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37396891"/>
              </p:ext>
            </p:extLst>
          </p:nvPr>
        </p:nvGraphicFramePr>
        <p:xfrm>
          <a:off x="4844958" y="692696"/>
          <a:ext cx="4119530" cy="316264"/>
        </p:xfrm>
        <a:graphic>
          <a:graphicData uri="http://schemas.openxmlformats.org/drawingml/2006/table">
            <a:tbl>
              <a:tblPr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4119530"/>
              </a:tblGrid>
              <a:tr h="3162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Допуск в следующем году</a:t>
                      </a:r>
                      <a:endParaRPr lang="ru-RU" sz="1800" dirty="0">
                        <a:solidFill>
                          <a:srgbClr val="003876"/>
                        </a:solidFill>
                        <a:effectLst/>
                        <a:latin typeface="Arial" panose="020B0604020202020204" pitchFamily="34" charset="0"/>
                        <a:ea typeface="Arial Unicode MS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1528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</TotalTime>
  <Words>863</Words>
  <Application>Microsoft Office PowerPoint</Application>
  <PresentationFormat>Экран (4:3)</PresentationFormat>
  <Paragraphs>187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Проведение ГИА-11                                в 2024 году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Bobkova</cp:lastModifiedBy>
  <cp:revision>150</cp:revision>
  <cp:lastPrinted>2024-01-15T05:37:00Z</cp:lastPrinted>
  <dcterms:created xsi:type="dcterms:W3CDTF">2023-12-10T13:10:04Z</dcterms:created>
  <dcterms:modified xsi:type="dcterms:W3CDTF">2024-02-09T04:36:15Z</dcterms:modified>
</cp:coreProperties>
</file>