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408" r:id="rId2"/>
  </p:sldIdLst>
  <p:sldSz cx="12192000" cy="6858000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5BD5CF"/>
    <a:srgbClr val="FFFFCC"/>
    <a:srgbClr val="FF7C80"/>
    <a:srgbClr val="FFB9BB"/>
    <a:srgbClr val="FF99CC"/>
    <a:srgbClr val="FF9966"/>
    <a:srgbClr val="FFE285"/>
    <a:srgbClr val="FFD03B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86437" autoAdjust="0"/>
  </p:normalViewPr>
  <p:slideViewPr>
    <p:cSldViewPr snapToGrid="0">
      <p:cViewPr>
        <p:scale>
          <a:sx n="100" d="100"/>
          <a:sy n="100" d="100"/>
        </p:scale>
        <p:origin x="-6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FB930C-62E8-4671-B36F-B5CC8AB6CB69}" type="datetimeFigureOut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5DC405-D0C1-4019-A8F9-D483BADD6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189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D54F9E-1C51-4910-A0DA-EBCE8433FB2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771A-54B7-4C27-B750-EA317EC1AFA4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F760D-2C90-4EB9-96E8-6203697AF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8448-EB8A-455A-BB5F-22E5AB31DBCF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8A88-3C1C-4E06-A105-117E3B3CE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31079-0F5E-483E-993D-1BA4A88BD390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873E-55E7-471D-9B64-16548587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C8EA5-C30B-4874-9F6C-76C442E05E1D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DBEDF-41EE-4CF2-A89A-095720978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A18C-64E7-4DEE-943D-94733598FE09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3796-2558-4949-8DF6-4C55AD7EF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0BFE-B094-489D-BE94-24EC77CB33EF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F7E6F-8098-4641-9529-4D8CE78B4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0B01-8B20-458E-A3B7-987E05EA80FA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A5B6B-34F1-454E-B5F0-103863997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9621-BFDF-4425-B146-C2562111FFCB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A3EC9-9AAA-43D5-AE3C-4308D17D8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AB4EF-FF6A-42AB-9F01-166794362B9C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2401A-BE11-4B6C-BD07-1AD4B4636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2706B-7397-4030-9897-9CB5DB4E70CE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699CB-8CCD-4481-949E-1A0E99112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6A2EF-DE69-4916-8D11-FDBEA1418B26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38C3-89F8-4820-ABBB-E4BE04DFA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50F328-883A-4EFB-8D8A-B5F17D00F476}" type="datetime1">
              <a:rPr lang="ru-RU"/>
              <a:pPr>
                <a:defRPr/>
              </a:pPr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598774-0E5E-4494-8068-7435B96A3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ivo.garant.ru/document/redirect/407889799/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8"/>
          <p:cNvGrpSpPr>
            <a:grpSpLocks/>
          </p:cNvGrpSpPr>
          <p:nvPr/>
        </p:nvGrpSpPr>
        <p:grpSpPr bwMode="auto">
          <a:xfrm>
            <a:off x="7938" y="-11113"/>
            <a:ext cx="12201525" cy="773113"/>
            <a:chOff x="6351" y="-10612"/>
            <a:chExt cx="9150350" cy="774704"/>
          </a:xfrm>
        </p:grpSpPr>
        <p:sp>
          <p:nvSpPr>
            <p:cNvPr id="9" name="Прямоугольник 23"/>
            <p:cNvSpPr/>
            <p:nvPr/>
          </p:nvSpPr>
          <p:spPr>
            <a:xfrm>
              <a:off x="3419576" y="105514"/>
              <a:ext cx="5702599" cy="607673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Условия выдачи аттестатов с отличием,  медалей                        в 2024 году</a:t>
              </a:r>
              <a:endParaRPr lang="ru-RU" alt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Группа 29"/>
            <p:cNvGrpSpPr>
              <a:grpSpLocks/>
            </p:cNvGrpSpPr>
            <p:nvPr/>
          </p:nvGrpSpPr>
          <p:grpSpPr bwMode="auto">
            <a:xfrm>
              <a:off x="6351" y="-10612"/>
              <a:ext cx="9150350" cy="774704"/>
              <a:chOff x="-17878" y="1388544"/>
              <a:chExt cx="9209167" cy="1335231"/>
            </a:xfrm>
          </p:grpSpPr>
          <p:sp>
            <p:nvSpPr>
              <p:cNvPr id="12" name="Полилиния 11"/>
              <p:cNvSpPr/>
              <p:nvPr/>
            </p:nvSpPr>
            <p:spPr>
              <a:xfrm>
                <a:off x="3289083" y="1388544"/>
                <a:ext cx="503233" cy="1231045"/>
              </a:xfrm>
              <a:custGeom>
                <a:avLst/>
                <a:gdLst>
                  <a:gd name="connsiteX0" fmla="*/ 621102 w 621102"/>
                  <a:gd name="connsiteY0" fmla="*/ 0 h 1155940"/>
                  <a:gd name="connsiteX1" fmla="*/ 0 w 621102"/>
                  <a:gd name="connsiteY1" fmla="*/ 1155940 h 1155940"/>
                  <a:gd name="connsiteX2" fmla="*/ 0 w 621102"/>
                  <a:gd name="connsiteY2" fmla="*/ 1155940 h 1155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1102" h="1155940">
                    <a:moveTo>
                      <a:pt x="621102" y="0"/>
                    </a:moveTo>
                    <a:lnTo>
                      <a:pt x="0" y="1155940"/>
                    </a:lnTo>
                    <a:lnTo>
                      <a:pt x="0" y="1155940"/>
                    </a:lnTo>
                  </a:path>
                </a:pathLst>
              </a:custGeom>
              <a:noFill/>
              <a:ln w="28575">
                <a:solidFill>
                  <a:srgbClr val="0C549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3792316" y="1394027"/>
                <a:ext cx="5398973" cy="79511"/>
              </a:xfrm>
              <a:custGeom>
                <a:avLst/>
                <a:gdLst>
                  <a:gd name="connsiteX0" fmla="*/ 0 w 7349706"/>
                  <a:gd name="connsiteY0" fmla="*/ 0 h 0"/>
                  <a:gd name="connsiteX1" fmla="*/ 7349706 w 7349706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49706">
                    <a:moveTo>
                      <a:pt x="0" y="0"/>
                    </a:moveTo>
                    <a:lnTo>
                      <a:pt x="7349706" y="0"/>
                    </a:lnTo>
                  </a:path>
                </a:pathLst>
              </a:custGeom>
              <a:noFill/>
              <a:ln w="28575">
                <a:solidFill>
                  <a:srgbClr val="0C549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>
                <a:off x="-17878" y="2627815"/>
                <a:ext cx="3306961" cy="95960"/>
              </a:xfrm>
              <a:custGeom>
                <a:avLst/>
                <a:gdLst>
                  <a:gd name="connsiteX0" fmla="*/ 1233578 w 1233578"/>
                  <a:gd name="connsiteY0" fmla="*/ 0 h 0"/>
                  <a:gd name="connsiteX1" fmla="*/ 0 w 1233578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3578">
                    <a:moveTo>
                      <a:pt x="1233578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0C549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16" name="Блок-схема: процесс 15"/>
          <p:cNvSpPr/>
          <p:nvPr/>
        </p:nvSpPr>
        <p:spPr bwMode="auto">
          <a:xfrm>
            <a:off x="0" y="6678613"/>
            <a:ext cx="12192000" cy="179387"/>
          </a:xfrm>
          <a:prstGeom prst="flowChartProcess">
            <a:avLst/>
          </a:prstGeom>
          <a:gradFill flip="none" rotWithShape="1">
            <a:gsLst>
              <a:gs pos="0">
                <a:srgbClr val="0C549E">
                  <a:shade val="30000"/>
                  <a:satMod val="115000"/>
                </a:srgbClr>
              </a:gs>
              <a:gs pos="50000">
                <a:srgbClr val="0C549E">
                  <a:shade val="67500"/>
                  <a:satMod val="115000"/>
                </a:srgbClr>
              </a:gs>
              <a:gs pos="100000">
                <a:srgbClr val="0C549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19050"/>
            <a:ext cx="5762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4413" y="41275"/>
            <a:ext cx="59055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7550" y="90488"/>
            <a:ext cx="455613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Рисунок 11"/>
          <p:cNvPicPr>
            <a:picLocks noChangeAspect="1"/>
          </p:cNvPicPr>
          <p:nvPr/>
        </p:nvPicPr>
        <p:blipFill>
          <a:blip r:embed="rId6" cstate="print"/>
          <a:srcRect l="27914" r="27669"/>
          <a:stretch>
            <a:fillRect/>
          </a:stretch>
        </p:blipFill>
        <p:spPr bwMode="auto">
          <a:xfrm>
            <a:off x="0" y="835838"/>
            <a:ext cx="614363" cy="75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34" name="AutoShape 6" descr="https://mail.yandex.ru/message_part/image.png?_uid=76330333&amp;hid=1.2.2&amp;ids=184647584722346458&amp;name=image.png&amp;yandex_class=yandex_inline_content_320.mail:76330333.E11741933:143702251650829926316680825508_1.2.2_18464758472234645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5" name="AutoShape 8" descr="https://mail.yandex.ru/message_part/image.png?_uid=76330333&amp;hid=1.2.2&amp;ids=184647584722346458&amp;name=image.png&amp;yandex_class=yandex_inline_content_320.mail:76330333.E11741933:143702251650829926316680825508_1.2.2_18464758472234645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6" name="AutoShape 10" descr="https://mail.yandex.ru/message_part/image.png?_uid=76330333&amp;hid=1.2.2&amp;ids=184647584722346458&amp;name=image.png&amp;yandex_class=yandex_inline_content_320.mail:76330333.E11741933:143702251650829926316680825508_1.2.2_18464758472234645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7" name="AutoShape 12" descr="https://mail.yandex.ru/message_part/image.png?_uid=76330333&amp;hid=1.2.2&amp;ids=184647584722346458&amp;name=image.png&amp;yandex_class=yandex_inline_content_320.mail:76330333.E11741933:143702251650829926316680825508_1.2.2_18464758472234645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2450" y="771526"/>
            <a:ext cx="11506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cap="all" dirty="0" smtClean="0"/>
              <a:t>ПРИКАЗ </a:t>
            </a:r>
            <a:r>
              <a:rPr lang="ru-RU" sz="1100" b="1" cap="all" dirty="0" err="1" smtClean="0"/>
              <a:t>МИНИСтЕРСТВА</a:t>
            </a:r>
            <a:r>
              <a:rPr lang="ru-RU" sz="1100" b="1" cap="all" dirty="0" smtClean="0"/>
              <a:t> ПРОСВЕЩЕНИЯ РФ ОТ 16 .11.2023 N 867 </a:t>
            </a:r>
            <a:r>
              <a:rPr lang="ru-RU" sz="1100" b="1" cap="all" dirty="0" smtClean="0"/>
              <a:t>"О </a:t>
            </a:r>
            <a:r>
              <a:rPr lang="ru-RU" sz="1100" b="1" cap="all" dirty="0" smtClean="0"/>
              <a:t>ВНЕСЕНИИ ИЗМЕНЕНИЙ В ПОРЯДОК ЗАПОЛНЕНИЯ, УЧЕТА И ВЫДАЧИ АТТЕСТАТОВ ОБ ОСНОВНОМ ОБЩЕМ И СРЕДНЕМ ОБЩЕМ ОБРАЗОВАНИИ И ИХ ДУБЛИКАТОВ, УТВЕРЖДЕННЫЙ ПРИКАЗОМ МИНИСТЕРСТВА ПРОСВЕЩЕНИЯ РОССИЙСКОЙ ФЕДЕРАЦИИ ОТ 05.10.2020 № </a:t>
            </a:r>
            <a:r>
              <a:rPr lang="ru-RU" sz="1100" b="1" cap="all" dirty="0" smtClean="0"/>
              <a:t>546»</a:t>
            </a:r>
            <a:endParaRPr lang="ru-RU" sz="1100" b="1" dirty="0" smtClean="0"/>
          </a:p>
          <a:p>
            <a:pPr algn="ctr"/>
            <a:r>
              <a:rPr lang="ru-RU" sz="1200" b="1" dirty="0" smtClean="0"/>
              <a:t> </a:t>
            </a:r>
            <a:r>
              <a:rPr lang="ru-RU" sz="1200" b="1" dirty="0" smtClean="0">
                <a:hlinkClick r:id="rId7"/>
              </a:rPr>
              <a:t>Приказ Министерства просвещения РФ от 29 сентября 2023 г. N 730 "Об утверждении Порядка и условий выдачи медалей "За особые успехи в учении" I и II степеней"</a:t>
            </a:r>
            <a:endParaRPr lang="ru-RU" sz="1200" b="1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71450" y="1819274"/>
          <a:ext cx="11887200" cy="4706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3575"/>
                <a:gridCol w="6143625"/>
              </a:tblGrid>
              <a:tr h="917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Аттестат о среднем общем образовании с отличием красного цвета,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Медаль «За особые успехи в учении» 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степени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Аттестат о среднем общем образовании с отличием сине-голубого цвета ,                                                                       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Медаль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«За особые успехи в учении» 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степени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5BD5CF"/>
                    </a:solidFill>
                  </a:tcPr>
                </a:tc>
              </a:tr>
              <a:tr h="54916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итоговые оценки успеваемости "отлично" по всем учебным предметам, изучавшимся в соответствии с УП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итоговые оценки успеваемости "отлично" и не более двух оценок "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хорошо»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учебным предметам, изучавшимся в соответствии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УП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0119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70 баллов  на ЕГЭ по  Русскому  языку 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70 баллов на ЕГЭ по одному из сдаваемых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предметов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60 баллов на ЕГЭ по Русскому языку  и не менее 60 баллов на ЕГЭ по одному из сдаваемых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предметов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4827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70 баллов    ЕГЭ по  Русскому  языку и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баллов на ЕГЭ по Математике  базового уровня </a:t>
                      </a:r>
                    </a:p>
                    <a:p>
                      <a:r>
                        <a:rPr lang="ru-RU" sz="1400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выпускников, сдающих только Русский язык и Математик</a:t>
                      </a:r>
                      <a:r>
                        <a:rPr lang="ru-RU" sz="1400" i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 </a:t>
                      </a:r>
                      <a:r>
                        <a:rPr lang="ru-RU" sz="1400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базового уровня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баллов на ЕГЭ по Математике базового уровня  </a:t>
                      </a:r>
                    </a:p>
                    <a:p>
                      <a:r>
                        <a:rPr lang="ru-RU" sz="1400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выпускников, сдающих только Русский язык и Математику базового уровня</a:t>
                      </a:r>
                      <a:endParaRPr lang="ru-RU" dirty="0"/>
                    </a:p>
                  </a:txBody>
                  <a:tcPr/>
                </a:tc>
              </a:tr>
              <a:tr h="734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баллов по Русскому  языку  и Математике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далее – обязательные предметы) - в случае прохождения  ГИА в форме ГВЭ)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баллов по обязательным учебным предметам </a:t>
                      </a:r>
                    </a:p>
                    <a:p>
                      <a:r>
                        <a:rPr lang="ru-RU" sz="1400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прохождения выпускником ГИА в форме ГВЭ</a:t>
                      </a:r>
                    </a:p>
                  </a:txBody>
                  <a:tcPr/>
                </a:tc>
              </a:tr>
              <a:tr h="948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баллов по обязательному, сдаваемому в форме ГВЭ, и не менее 70 баллов по обязательному предмету, 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сдаваемому в форме ЕГЭ -</a:t>
                      </a:r>
                      <a:r>
                        <a:rPr lang="ru-RU" sz="1400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выбора выпускником различных форм прохождения ГИА (ЕГЭ и ГВЭ)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баллов по обязательному учебному предмету, сдаваемому в форме ГВЭ, и не менее 60 баллов по обязательному учебному предмету, сдаваемому в форме ЕГЭ </a:t>
                      </a:r>
                      <a:r>
                        <a:rPr lang="ru-RU" sz="1400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в случае выбора выпускником различных форм прохождения ГИА (ЕГЭ и ГВЭ)</a:t>
                      </a:r>
                      <a:endParaRPr lang="ru-RU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20490</TotalTime>
  <Words>338</Words>
  <Application>Microsoft Office PowerPoint</Application>
  <PresentationFormat>Произвольный</PresentationFormat>
  <Paragraphs>23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 Piskeev</dc:creator>
  <cp:lastModifiedBy>Bobkova</cp:lastModifiedBy>
  <cp:revision>1541</cp:revision>
  <cp:lastPrinted>2022-10-26T09:08:11Z</cp:lastPrinted>
  <dcterms:created xsi:type="dcterms:W3CDTF">2019-09-29T04:50:09Z</dcterms:created>
  <dcterms:modified xsi:type="dcterms:W3CDTF">2024-01-18T12:01:15Z</dcterms:modified>
</cp:coreProperties>
</file>