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66" r:id="rId3"/>
    <p:sldId id="267" r:id="rId4"/>
    <p:sldId id="268" r:id="rId5"/>
    <p:sldId id="270" r:id="rId6"/>
    <p:sldId id="271" r:id="rId7"/>
    <p:sldId id="269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4" r:id="rId17"/>
    <p:sldId id="285" r:id="rId18"/>
    <p:sldId id="281" r:id="rId19"/>
    <p:sldId id="282" r:id="rId20"/>
    <p:sldId id="283" r:id="rId21"/>
  </p:sldIdLst>
  <p:sldSz cx="9144000" cy="5143500" type="screen16x9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6547" autoAdjust="0"/>
  </p:normalViewPr>
  <p:slideViewPr>
    <p:cSldViewPr>
      <p:cViewPr>
        <p:scale>
          <a:sx n="80" d="100"/>
          <a:sy n="80" d="100"/>
        </p:scale>
        <p:origin x="-990" y="-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059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43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11525" y="1384725"/>
            <a:ext cx="8222100" cy="209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88675" y="5450705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microsoft.com/office/2007/relationships/hdphoto" Target="../media/hdphoto12.wdp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microsoft.com/office/2007/relationships/hdphoto" Target="../media/hdphoto13.wdp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microsoft.com/office/2007/relationships/hdphoto" Target="../media/hdphoto14.wdp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6.wdp"/><Relationship Id="rId11" Type="http://schemas.microsoft.com/office/2007/relationships/hdphoto" Target="../media/hdphoto1.wdp"/><Relationship Id="rId5" Type="http://schemas.openxmlformats.org/officeDocument/2006/relationships/image" Target="../media/image25.jpeg"/><Relationship Id="rId10" Type="http://schemas.openxmlformats.org/officeDocument/2006/relationships/image" Target="../media/image2.jpeg"/><Relationship Id="rId4" Type="http://schemas.microsoft.com/office/2007/relationships/hdphoto" Target="../media/hdphoto15.wdp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6.xml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microsoft.com/office/2007/relationships/hdphoto" Target="../media/hdphoto17.wdp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6.xml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microsoft.com/office/2007/relationships/hdphoto" Target="../media/hdphoto19.wdp"/><Relationship Id="rId5" Type="http://schemas.microsoft.com/office/2007/relationships/hdphoto" Target="../media/hdphoto18.wdp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jpeg"/><Relationship Id="rId3" Type="http://schemas.openxmlformats.org/officeDocument/2006/relationships/hyperlink" Target="https://yandex.ru/images/search?p" TargetMode="External"/><Relationship Id="rId7" Type="http://schemas.openxmlformats.org/officeDocument/2006/relationships/hyperlink" Target="http://zaycev.net/pages/36886/3688697.shtml" TargetMode="External"/><Relationship Id="rId12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x-minus.me/track/305216/seasons-of-love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vk.com/doc6491809_489735328?h" TargetMode="External"/><Relationship Id="rId10" Type="http://schemas.openxmlformats.org/officeDocument/2006/relationships/slide" Target="slide6.xml"/><Relationship Id="rId4" Type="http://schemas.openxmlformats.org/officeDocument/2006/relationships/hyperlink" Target="https://yandex.ru/images/search" TargetMode="External"/><Relationship Id="rId9" Type="http://schemas.microsoft.com/office/2007/relationships/hdphoto" Target="../media/hdphoto20.wdp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e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e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21" Type="http://schemas.microsoft.com/office/2007/relationships/hdphoto" Target="../media/hdphoto1.wdp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2.jpeg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.jpeg"/><Relationship Id="rId4" Type="http://schemas.microsoft.com/office/2007/relationships/hdphoto" Target="../media/hdphoto6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.jpeg"/><Relationship Id="rId4" Type="http://schemas.microsoft.com/office/2007/relationships/hdphoto" Target="../media/hdphoto8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1.wdp"/><Relationship Id="rId11" Type="http://schemas.microsoft.com/office/2007/relationships/hdphoto" Target="../media/hdphoto1.wdp"/><Relationship Id="rId5" Type="http://schemas.openxmlformats.org/officeDocument/2006/relationships/image" Target="../media/image19.jpeg"/><Relationship Id="rId10" Type="http://schemas.openxmlformats.org/officeDocument/2006/relationships/image" Target="../media/image2.jpeg"/><Relationship Id="rId4" Type="http://schemas.microsoft.com/office/2007/relationships/hdphoto" Target="../media/hdphoto10.wdp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8" y="-5191"/>
            <a:ext cx="9144000" cy="5143500"/>
          </a:xfrm>
          <a:prstGeom prst="rect">
            <a:avLst/>
          </a:prstGeom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>
            <a:spLocks noGrp="1"/>
          </p:cNvSpPr>
          <p:nvPr>
            <p:ph type="body" idx="4294967295"/>
          </p:nvPr>
        </p:nvSpPr>
        <p:spPr>
          <a:xfrm>
            <a:off x="611560" y="2067694"/>
            <a:ext cx="8221662" cy="270986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Работу выполнила</a:t>
            </a:r>
            <a:endParaRPr sz="2400" b="1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graviti_folz_-_shkatulk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78" y="4559767"/>
            <a:ext cx="609600" cy="609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36" y="-31544"/>
            <a:ext cx="9217024" cy="5238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41416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Общение без границ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84584" y="1213653"/>
            <a:ext cx="60841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Расстоянья Интернету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Совершенно не страшны.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 секунду он доставит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Сообщенье хоть с Луны.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Не печалься, если вдруг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Далеко уехал друг.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Подключаешь Интернет –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Расстоянья больше нет!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Электронное письмо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Вмиг домчится до него.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Ну, а </a:t>
            </a:r>
            <a:r>
              <a:rPr lang="ru-RU" b="1" dirty="0" err="1" smtClean="0">
                <a:solidFill>
                  <a:srgbClr val="C00000"/>
                </a:solidFill>
              </a:rPr>
              <a:t>видеозвонок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Сократит разлуки в срок!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1535" y="230705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Электронная почта (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Electronic Mail, e – mail)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сетевая служба, позволяющая пользователям обмениваться сообщениями или документами без применения бумажных носителей.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19">
                        <a14:foregroundMark x1="36745" y1="21267" x2="36745" y2="21267"/>
                        <a14:foregroundMark x1="31102" y1="14027" x2="31102" y2="14027"/>
                        <a14:foregroundMark x1="33071" y1="6787" x2="33071" y2="6787"/>
                        <a14:foregroundMark x1="33465" y1="3620" x2="33465" y2="3620"/>
                        <a14:foregroundMark x1="38189" y1="4525" x2="38189" y2="4525"/>
                        <a14:foregroundMark x1="70472" y1="14706" x2="70472" y2="14706"/>
                        <a14:foregroundMark x1="91470" y1="34163" x2="91470" y2="34163"/>
                        <a14:foregroundMark x1="53675" y1="83258" x2="53675" y2="83258"/>
                        <a14:foregroundMark x1="53018" y1="73756" x2="53018" y2="73756"/>
                        <a14:foregroundMark x1="39108" y1="81674" x2="39108" y2="81674"/>
                        <a14:foregroundMark x1="40289" y1="81900" x2="40289" y2="81900"/>
                        <a14:foregroundMark x1="43307" y1="64480" x2="43307" y2="64480"/>
                        <a14:foregroundMark x1="44619" y1="64027" x2="44619" y2="64027"/>
                        <a14:foregroundMark x1="51837" y1="63575" x2="51837" y2="63575"/>
                        <a14:foregroundMark x1="60761" y1="63575" x2="60761" y2="63575"/>
                        <a14:foregroundMark x1="62730" y1="63348" x2="62730" y2="63348"/>
                        <a14:foregroundMark x1="66404" y1="63348" x2="66404" y2="63348"/>
                        <a14:foregroundMark x1="64567" y1="64027" x2="64567" y2="64027"/>
                        <a14:foregroundMark x1="65486" y1="16968" x2="65486" y2="16968"/>
                        <a14:foregroundMark x1="6562" y1="34615" x2="6562" y2="34615"/>
                        <a14:foregroundMark x1="2100" y1="37104" x2="2100" y2="37104"/>
                        <a14:foregroundMark x1="36089" y1="62443" x2="36089" y2="62443"/>
                        <a14:foregroundMark x1="33071" y1="63348" x2="33071" y2="63348"/>
                        <a14:foregroundMark x1="38451" y1="63575" x2="38451" y2="63575"/>
                        <a14:foregroundMark x1="40551" y1="62670" x2="40551" y2="62670"/>
                        <a14:foregroundMark x1="37270" y1="61538" x2="37270" y2="61538"/>
                        <a14:foregroundMark x1="34514" y1="62670" x2="34514" y2="62670"/>
                        <a14:foregroundMark x1="57218" y1="63575" x2="57218" y2="63575"/>
                        <a14:foregroundMark x1="59055" y1="62896" x2="59055" y2="62896"/>
                        <a14:foregroundMark x1="59711" y1="62896" x2="59711" y2="62896"/>
                        <a14:foregroundMark x1="86352" y1="73529" x2="86352" y2="73529"/>
                        <a14:foregroundMark x1="85696" y1="78733" x2="85696" y2="78733"/>
                        <a14:foregroundMark x1="13255" y1="76697" x2="13255" y2="76697"/>
                        <a14:foregroundMark x1="15092" y1="82353" x2="15092" y2="82353"/>
                        <a14:foregroundMark x1="16273" y1="85520" x2="16273" y2="85520"/>
                        <a14:backgroundMark x1="9055" y1="79412" x2="9055" y2="79412"/>
                        <a14:backgroundMark x1="6168" y1="66516" x2="6168" y2="66516"/>
                        <a14:backgroundMark x1="2362" y1="84842" x2="2362" y2="84842"/>
                        <a14:backgroundMark x1="92126" y1="78733" x2="92126" y2="78733"/>
                        <a14:backgroundMark x1="50262" y1="95928" x2="50262" y2="95928"/>
                        <a14:backgroundMark x1="10892" y1="90724" x2="10892" y2="90724"/>
                        <a14:backgroundMark x1="21916" y1="97059" x2="21916" y2="97059"/>
                        <a14:backgroundMark x1="25722" y1="97738" x2="25722" y2="97738"/>
                        <a14:backgroundMark x1="31234" y1="97738" x2="31234" y2="97738"/>
                        <a14:backgroundMark x1="39633" y1="97511" x2="39633" y2="97511"/>
                        <a14:backgroundMark x1="47375" y1="96380" x2="47375" y2="96380"/>
                        <a14:backgroundMark x1="52887" y1="98643" x2="52887" y2="98643"/>
                        <a14:backgroundMark x1="87139" y1="95249" x2="87139" y2="95249"/>
                        <a14:backgroundMark x1="37270" y1="1810" x2="37270" y2="1810"/>
                        <a14:backgroundMark x1="35696" y1="679" x2="35696" y2="679"/>
                        <a14:backgroundMark x1="87664" y1="87557" x2="87664" y2="87557"/>
                        <a14:backgroundMark x1="63123" y1="1357" x2="63123" y2="1357"/>
                        <a14:backgroundMark x1="28740" y1="1357" x2="28740" y2="1357"/>
                        <a14:backgroundMark x1="30577" y1="679" x2="30577" y2="679"/>
                        <a14:backgroundMark x1="33990" y1="679" x2="33990" y2="679"/>
                        <a14:backgroundMark x1="83596" y1="95249" x2="83596" y2="95249"/>
                        <a14:backgroundMark x1="64304" y1="1131" x2="64304" y2="1131"/>
                        <a14:backgroundMark x1="6955" y1="89819" x2="6955" y2="89819"/>
                        <a14:backgroundMark x1="71260" y1="1357" x2="71260" y2="1357"/>
                        <a14:backgroundMark x1="63123" y1="97738" x2="63123" y2="97738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42" y="1184812"/>
            <a:ext cx="4445175" cy="257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272107" y="465577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7434" y="4655770"/>
            <a:ext cx="725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173747" y="459963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0" name="Google Shape;68;p13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640213" y="3738130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3" y="-59128"/>
            <a:ext cx="9217024" cy="5238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3116" y="48249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Вирусы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21823" y="1273590"/>
            <a:ext cx="55446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Вдруг из щели между строк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Вылезает червячок.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Безобидный хоть на вид –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Он в себе беду таит!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Может файлы он стирать,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ожет деньги воровать.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Предлагает нам обновки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Вирус – мастер маскировки!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Чтобы не попасть в беду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Антивирус заведу!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Всем, кто ходит в Интернет,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Пригодится мой совет!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33" l="0" r="76688">
                        <a14:foregroundMark x1="39406" y1="32910" x2="39406" y2="32910"/>
                        <a14:foregroundMark x1="48450" y1="24581" x2="48450" y2="24581"/>
                        <a14:foregroundMark x1="41699" y1="33469" x2="41699" y2="33469"/>
                        <a14:foregroundMark x1="51465" y1="15998" x2="51465" y2="15998"/>
                        <a14:foregroundMark x1="51677" y1="19045" x2="51677" y2="19045"/>
                        <a14:foregroundMark x1="48662" y1="25698" x2="48662" y2="25698"/>
                        <a14:foregroundMark x1="49130" y1="21838" x2="49130" y2="21838"/>
                        <a14:foregroundMark x1="47728" y1="22905" x2="47728" y2="22905"/>
                        <a14:foregroundMark x1="10870" y1="58151" x2="10870" y2="58151"/>
                        <a14:foregroundMark x1="10870" y1="58151" x2="10870" y2="58151"/>
                        <a14:foregroundMark x1="11762" y1="60945" x2="13418" y2="64297"/>
                        <a14:foregroundMark x1="16433" y1="67344" x2="17792" y2="69832"/>
                        <a14:foregroundMark x1="20382" y1="78974" x2="20382" y2="80091"/>
                        <a14:foregroundMark x1="20849" y1="78162" x2="19448" y2="76739"/>
                        <a14:foregroundMark x1="51465" y1="79787" x2="51465" y2="79787"/>
                        <a14:foregroundMark x1="43312" y1="87557" x2="43312" y2="87557"/>
                        <a14:foregroundMark x1="46115" y1="83951" x2="46115" y2="83951"/>
                        <a14:foregroundMark x1="47516" y1="81767" x2="47516" y2="81767"/>
                        <a14:foregroundMark x1="71168" y1="78415" x2="71168" y2="78415"/>
                        <a14:foregroundMark x1="68620" y1="76739" x2="68620" y2="76739"/>
                        <a14:foregroundMark x1="73036" y1="78974" x2="73036" y2="78974"/>
                        <a14:foregroundMark x1="29894" y1="70391" x2="29894" y2="70391"/>
                        <a14:foregroundMark x1="31720" y1="57339" x2="31720" y2="57339"/>
                        <a14:foregroundMark x1="32187" y1="40427" x2="32187" y2="40427"/>
                        <a14:foregroundMark x1="51210" y1="44286" x2="51210" y2="44286"/>
                        <a14:foregroundMark x1="50064" y1="50381" x2="50064" y2="50381"/>
                        <a14:foregroundMark x1="47728" y1="62316" x2="47728" y2="62316"/>
                        <a14:foregroundMark x1="51932" y1="67902" x2="51932" y2="67902"/>
                        <a14:foregroundMark x1="50531" y1="66480" x2="50531" y2="66480"/>
                        <a14:foregroundMark x1="21274" y1="79533" x2="21274" y2="79533"/>
                        <a14:foregroundMark x1="23609" y1="70391" x2="23609" y2="70391"/>
                        <a14:foregroundMark x1="16433" y1="65922" x2="10616" y2="67598"/>
                        <a14:foregroundMark x1="9214" y1="63433" x2="8535" y2="59269"/>
                        <a14:foregroundMark x1="6921" y1="52616" x2="5987" y2="57034"/>
                        <a14:foregroundMark x1="14777" y1="70391" x2="16178" y2="72575"/>
                        <a14:foregroundMark x1="26157" y1="73997" x2="26157" y2="73997"/>
                        <a14:foregroundMark x1="26157" y1="71762" x2="25011" y2="71762"/>
                        <a14:foregroundMark x1="24544" y1="71762" x2="22463" y2="71762"/>
                        <a14:foregroundMark x1="21996" y1="71762" x2="21996" y2="71762"/>
                        <a14:foregroundMark x1="24289" y1="68715" x2="25011" y2="68715"/>
                        <a14:foregroundMark x1="26412" y1="66480" x2="27771" y2="66480"/>
                        <a14:foregroundMark x1="45435" y1="62316" x2="45435" y2="62316"/>
                        <a14:foregroundMark x1="43779" y1="56221" x2="38004" y2="36821"/>
                        <a14:foregroundMark x1="34055" y1="31539" x2="33121" y2="32351"/>
                        <a14:foregroundMark x1="29894" y1="44033" x2="31253" y2="61199"/>
                        <a14:foregroundMark x1="37749" y1="64804" x2="30361" y2="82326"/>
                        <a14:foregroundMark x1="27558" y1="83697" x2="22208" y2="80091"/>
                        <a14:foregroundMark x1="38684" y1="30675" x2="38684" y2="30675"/>
                        <a14:foregroundMark x1="36603" y1="34586" x2="36603" y2="34586"/>
                        <a14:foregroundMark x1="6667" y1="63179" x2="6667" y2="63179"/>
                        <a14:foregroundMark x1="9214" y1="66227" x2="9214" y2="66227"/>
                        <a14:foregroundMark x1="14098" y1="75368" x2="14098" y2="75368"/>
                        <a14:foregroundMark x1="15244" y1="77044" x2="15244" y2="77044"/>
                        <a14:foregroundMark x1="16178" y1="81463" x2="16178" y2="81463"/>
                        <a14:foregroundMark x1="41486" y1="85069" x2="41486" y2="85069"/>
                        <a14:foregroundMark x1="53079" y1="77298" x2="53079" y2="77298"/>
                        <a14:foregroundMark x1="50743" y1="47334" x2="50743" y2="47334"/>
                        <a14:foregroundMark x1="13163" y1="58456" x2="12951" y2="59827"/>
                        <a14:foregroundMark x1="15499" y1="54850" x2="15499" y2="54850"/>
                        <a14:foregroundMark x1="10870" y1="53987" x2="10870" y2="53987"/>
                        <a14:foregroundMark x1="16433" y1="61199" x2="16433" y2="61199"/>
                        <a14:foregroundMark x1="9214" y1="74251" x2="9214" y2="74251"/>
                        <a14:foregroundMark x1="13163" y1="81209" x2="13163" y2="81209"/>
                        <a14:foregroundMark x1="12017" y1="84256" x2="12017" y2="84256"/>
                        <a14:foregroundMark x1="13885" y1="83139" x2="13885" y2="83139"/>
                        <a14:foregroundMark x1="19448" y1="82326" x2="19448" y2="82326"/>
                        <a14:foregroundMark x1="18259" y1="57034" x2="18259" y2="57034"/>
                        <a14:foregroundMark x1="3185" y1="55967" x2="3185" y2="55967"/>
                        <a14:foregroundMark x1="42166" y1="77298" x2="42166" y2="77298"/>
                        <a14:foregroundMark x1="35202" y1="89233" x2="35202" y2="89233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28"/>
          <a:stretch/>
        </p:blipFill>
        <p:spPr>
          <a:xfrm>
            <a:off x="4591160" y="1469671"/>
            <a:ext cx="2862064" cy="31088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95736" y="4711532"/>
            <a:ext cx="66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264" y="4709538"/>
            <a:ext cx="628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1159" y="304086"/>
            <a:ext cx="4608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Компьютерный вирус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– вид вредоносного программного обеспечения , способного создавать копии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копии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самого себя и внедряться в код других программ. Его цель – распространение, удаление файлов и даже удаление операционной системы.</a:t>
            </a:r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169384" y="459963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0" name="Google Shape;68;p13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64" b="35262"/>
          <a:stretch/>
        </p:blipFill>
        <p:spPr>
          <a:xfrm>
            <a:off x="9123212" y="345258"/>
            <a:ext cx="1434618" cy="22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4 0.16239 L -0.22969 0.260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48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00" y="-12539"/>
            <a:ext cx="9217024" cy="523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140" y="1187358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Интернете, как и в мире,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Есть и добрые, и злые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Полон разных он людей: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Есть и гений, и злодей.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 портрету не поймешь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 кого слезу прольешь.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Чтобы вор к нам не пришел,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маньяк нас не нашел,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Телефон сой, адрес, фото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 Интернет не помещай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 чужим не сообщай.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53" y="1202626"/>
            <a:ext cx="5616624" cy="2808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46872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Обманчивые друзья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5814" y="211702"/>
            <a:ext cx="4320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Запомни! Никогда нельзя рассказывать личную информацию о себе незнакомым людям – адрес дома, школы, номер телефона. Не стоит отправлять фото и себя и твоей семьи!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3376" y="471190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9840" y="471190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15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191000" y="4599634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0" name="Google Shape;68;p13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21643" y="36780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7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4" y="0"/>
            <a:ext cx="9217024" cy="5238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49857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Встреча с незнакомцем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776" y="368245"/>
            <a:ext cx="5316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Как всем детям интересно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Поиграть в друзьями вместе.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интернете тоже можно,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Нужно быть лишь осторожным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с чужими не играть,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 гости их к себе не звать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 самим не приходить –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Я прошу вас не забыть!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131590"/>
            <a:ext cx="4366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Общаясь в сети, ты можешь знакомиться,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Общаться и добавлять в «друзья» совершено не известных тебе в реальной жизни людей. Некоторые пользователи могут общаться с тобой от лица вымышленного друга, с целью получения какой-либо выгоды.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91667" l="28828" r="75625">
                        <a14:backgroundMark x1="61094" y1="64722" x2="61094" y2="64722"/>
                        <a14:backgroundMark x1="48125" y1="74167" x2="48125" y2="74167"/>
                        <a14:backgroundMark x1="43438" y1="52083" x2="43438" y2="52083"/>
                        <a14:backgroundMark x1="48047" y1="34306" x2="48047" y2="34306"/>
                        <a14:backgroundMark x1="55781" y1="33056" x2="55781" y2="33056"/>
                        <a14:backgroundMark x1="67578" y1="38889" x2="67578" y2="38889"/>
                        <a14:backgroundMark x1="53125" y1="74444" x2="53125" y2="74444"/>
                        <a14:backgroundMark x1="41641" y1="52361" x2="41641" y2="52361"/>
                        <a14:backgroundMark x1="40859" y1="47222" x2="40859" y2="47222"/>
                        <a14:backgroundMark x1="39688" y1="43611" x2="39688" y2="43611"/>
                        <a14:backgroundMark x1="44688" y1="31250" x2="44688" y2="31250"/>
                        <a14:backgroundMark x1="49844" y1="41528" x2="49844" y2="41528"/>
                        <a14:backgroundMark x1="48359" y1="38889" x2="48359" y2="38889"/>
                        <a14:backgroundMark x1="48984" y1="38333" x2="48984" y2="38333"/>
                        <a14:backgroundMark x1="49609" y1="35833" x2="49609" y2="35833"/>
                        <a14:backgroundMark x1="51641" y1="49306" x2="51641" y2="49306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4" t="9393" r="23868" b="9266"/>
          <a:stretch/>
        </p:blipFill>
        <p:spPr>
          <a:xfrm>
            <a:off x="4614189" y="2125968"/>
            <a:ext cx="2982147" cy="26060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0783"/>
            <a:ext cx="2520280" cy="204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514819" y="467993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17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4980" y="4741621"/>
            <a:ext cx="51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169384" y="459963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2" name="Google Shape;68;p1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27230" y="3780646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9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8" y="0"/>
            <a:ext cx="9217024" cy="523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9448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Дразнилки и оскорбления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484" y="412902"/>
            <a:ext cx="40324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Киберпреследование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или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кибербуллинг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– это преследование пользователя сообщениями, содержащими оскорбления, агрессию, запугивание, хулиганство, социальное бойкотирование.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843558"/>
            <a:ext cx="30963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Интернете злые тролли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Появляются порою.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Эти злюки – задаваки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Могут довести до драки!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Им дразнить людей прикольно,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Не смотря, что это больно.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Только полный их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игнор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Тролля охладит задор.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Сам же вежлив оставайся,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 тролля ты не превращайся!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2216" y="467668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6692" y="471036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219860" y="456441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9" b="89634" l="600" r="90000">
                        <a14:foregroundMark x1="46000" y1="71646" x2="46000" y2="71646"/>
                        <a14:foregroundMark x1="35400" y1="69207" x2="35400" y2="69207"/>
                        <a14:foregroundMark x1="57000" y1="74695" x2="57000" y2="74695"/>
                        <a14:foregroundMark x1="54800" y1="80183" x2="54800" y2="80183"/>
                        <a14:foregroundMark x1="63000" y1="73476" x2="63000" y2="73476"/>
                        <a14:foregroundMark x1="59400" y1="77744" x2="59400" y2="77744"/>
                        <a14:foregroundMark x1="49400" y1="76829" x2="49400" y2="76829"/>
                        <a14:foregroundMark x1="44600" y1="69512" x2="44600" y2="69512"/>
                        <a14:foregroundMark x1="53400" y1="66463" x2="53400" y2="66463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3" y="1561299"/>
            <a:ext cx="4325466" cy="28375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0" name="Google Shape;68;p13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814776" y="3736658"/>
            <a:ext cx="1379700" cy="135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64"/>
          <a:stretch/>
        </p:blipFill>
        <p:spPr bwMode="auto">
          <a:xfrm>
            <a:off x="1364262" y="3507854"/>
            <a:ext cx="1520216" cy="11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27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4" y="4802"/>
            <a:ext cx="9217024" cy="523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1398689" y="5462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Вредные сайты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645" y="1046802"/>
            <a:ext cx="32403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Интернете, в Интернете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Пруд пруди всего на свете!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Там и игры, и мультфильмы,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учебы, и кино…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 порою ты находишь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Там совсем, совсем не то…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Чтобы не перепугаться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потом не огорчаться,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Надо фильтр поискать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компьютер подковать!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Ты родителям скажи –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Фильтры тут всегда нужны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0379" y="30009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Родительский контроль – программное обеспечение, которое позволяет блокировать доступ детей и подростков к нежелательным сайтам в сети Интернет.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8571" y="466057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8852" y="470192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57723" y="4604437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100000" l="5063" r="99188">
                        <a14:foregroundMark x1="24000" y1="19000" x2="24000" y2="19000"/>
                        <a14:foregroundMark x1="66438" y1="96688" x2="66438" y2="96688"/>
                        <a14:backgroundMark x1="29313" y1="84500" x2="28625" y2="85563"/>
                        <a14:backgroundMark x1="59000" y1="81313" x2="59000" y2="81313"/>
                        <a14:backgroundMark x1="84500" y1="63250" x2="84500" y2="63250"/>
                        <a14:backgroundMark x1="80063" y1="72438" x2="80063" y2="72438"/>
                        <a14:backgroundMark x1="90500" y1="76313" x2="90500" y2="76313"/>
                        <a14:backgroundMark x1="93000" y1="77188" x2="93000" y2="77188"/>
                        <a14:backgroundMark x1="75625" y1="71000" x2="75625" y2="7100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34" y="1046802"/>
            <a:ext cx="3733758" cy="37337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26426"/>
            <a:ext cx="2559827" cy="345330"/>
          </a:xfrm>
          <a:prstGeom prst="rect">
            <a:avLst/>
          </a:prstGeom>
        </p:spPr>
      </p:pic>
      <p:pic>
        <p:nvPicPr>
          <p:cNvPr id="21" name="Google Shape;68;p13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" b="99048" l="1154" r="99231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13" y="3824870"/>
            <a:ext cx="1133981" cy="91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3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925"/>
            <a:ext cx="9217024" cy="523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55526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800" dirty="0" err="1"/>
              <a:t>Фикси</a:t>
            </a:r>
            <a:r>
              <a:rPr lang="ru-RU" sz="1800" dirty="0"/>
              <a:t> – советы. Тролли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18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/>
          </a:p>
          <a:p>
            <a:endParaRPr lang="ru-RU" sz="18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sz="1800" dirty="0" err="1"/>
              <a:t>Фикси</a:t>
            </a:r>
            <a:r>
              <a:rPr lang="ru-RU" sz="1800" dirty="0"/>
              <a:t> – советы. Профили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868144" y="473199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63559" y="4570386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1720" y="473199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19" name="Google Shape;68;p13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38336"/>
            <a:ext cx="1379700" cy="135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4572000" y="49286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800" dirty="0" err="1"/>
              <a:t>Фикси</a:t>
            </a:r>
            <a:r>
              <a:rPr lang="ru-RU" sz="1800" dirty="0"/>
              <a:t> – советы. </a:t>
            </a:r>
            <a:r>
              <a:rPr lang="ru-RU" sz="1800" dirty="0" smtClean="0"/>
              <a:t>Сообщества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800" dirty="0"/>
          </a:p>
          <a:p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 smtClean="0"/>
              <a:t>Фикси</a:t>
            </a:r>
            <a:r>
              <a:rPr lang="ru-RU" sz="1800" dirty="0" smtClean="0"/>
              <a:t> </a:t>
            </a:r>
            <a:r>
              <a:rPr lang="ru-RU" sz="1800" dirty="0"/>
              <a:t>– советы. Встроенные покупки</a:t>
            </a:r>
          </a:p>
        </p:txBody>
      </p:sp>
    </p:spTree>
    <p:extLst>
      <p:ext uri="{BB962C8B-B14F-4D97-AF65-F5344CB8AC3E}">
        <p14:creationId xmlns:p14="http://schemas.microsoft.com/office/powerpoint/2010/main" val="25075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1" y="-4464"/>
            <a:ext cx="9217024" cy="523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56830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Список использованной литературы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473199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297" y="1635646"/>
            <a:ext cx="37026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yandex.ru/images/search?p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yandex.ru/images/search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vk.com/doc6491809_489735328?h</a:t>
            </a:r>
            <a:endParaRPr lang="ru-RU" dirty="0" smtClean="0"/>
          </a:p>
          <a:p>
            <a:endParaRPr lang="ru-RU" dirty="0" smtClean="0">
              <a:hlinkClick r:id="rId6"/>
            </a:endParaRPr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x-minus.me/track/305216/seasons-of-love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zaycev.net/pages/36886/3688697.shtml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yandex.ru/images/search</a:t>
            </a:r>
            <a:endParaRPr lang="ru-RU" dirty="0"/>
          </a:p>
        </p:txBody>
      </p:sp>
      <p:pic>
        <p:nvPicPr>
          <p:cNvPr id="1026" name="Picture 2" descr="C:\Users\леша\Desktop\безопасность в Интернете\логотип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58" b="95243" l="9914" r="89930">
                        <a14:foregroundMark x1="41452" y1="11298" x2="41452" y2="11298"/>
                        <a14:foregroundMark x1="59797" y1="11298" x2="59797" y2="11298"/>
                        <a14:foregroundMark x1="69633" y1="68385" x2="69633" y2="68385"/>
                        <a14:foregroundMark x1="45121" y1="11100" x2="45121" y2="11100"/>
                        <a14:foregroundMark x1="62998" y1="10902" x2="62998" y2="10902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4940"/>
            <a:ext cx="5737203" cy="4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10" action="ppaction://hlinksldjump" highlightClick="1"/>
          </p:cNvPr>
          <p:cNvSpPr/>
          <p:nvPr/>
        </p:nvSpPr>
        <p:spPr>
          <a:xfrm>
            <a:off x="163559" y="4570386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1720" y="473199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19" name="Google Shape;68;p13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" y="0"/>
            <a:ext cx="9141192" cy="51435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915815" y="244182"/>
            <a:ext cx="3096345" cy="4464496"/>
            <a:chOff x="2843806" y="28953"/>
            <a:chExt cx="3096345" cy="446449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843806" y="28953"/>
              <a:ext cx="3096345" cy="4464496"/>
              <a:chOff x="2843806" y="28953"/>
              <a:chExt cx="3096345" cy="4464496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159731" y="713028"/>
                <a:ext cx="4464496" cy="309634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67843" y="639810"/>
                <a:ext cx="24482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8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63279" y="1420417"/>
              <a:ext cx="22574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Будьте внимательны</a:t>
              </a:r>
              <a:r>
                <a:rPr lang="ru-RU" sz="1800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!</a:t>
              </a:r>
            </a:p>
            <a:p>
              <a:pPr algn="ctr"/>
              <a:endParaRPr lang="ru-RU" sz="1800" i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ru-RU" sz="1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ru-RU" sz="1800" i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ru-RU" sz="1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ru-RU" sz="1800" i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ru-RU" sz="1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r>
                <a:rPr lang="ru-RU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2019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10" name="Google Shape;68;p13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89932" y="3605574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2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9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199568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Спасибо за просмотр</a:t>
            </a:r>
            <a:r>
              <a:rPr lang="ru-RU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!</a:t>
            </a:r>
            <a:endParaRPr lang="en-US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7" name="Google Shape;68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21383" y="3760977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3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2"/>
            <a:ext cx="9179421" cy="5153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1923678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Ученица 7 «В» класса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9" name="Google Shape;68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5" name="Google Shape;68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76840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50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" y="0"/>
            <a:ext cx="9125205" cy="5145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1816790"/>
            <a:ext cx="610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ГБОУ СОШ «ОЦ» </a:t>
            </a:r>
            <a:r>
              <a:rPr lang="ru-RU" sz="2400" b="1" dirty="0" err="1" smtClean="0">
                <a:solidFill>
                  <a:schemeClr val="accent4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п.г.т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Рощинский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8" name="Google Shape;68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" y="29825"/>
            <a:ext cx="91265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909094" y="244182"/>
            <a:ext cx="3096345" cy="4464496"/>
            <a:chOff x="2837085" y="28953"/>
            <a:chExt cx="3096345" cy="446449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837085" y="28953"/>
              <a:ext cx="3096345" cy="4464496"/>
              <a:chOff x="2837085" y="28953"/>
              <a:chExt cx="3096345" cy="4464496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153010" y="713028"/>
                <a:ext cx="4464496" cy="3096345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167843" y="639810"/>
                <a:ext cx="24482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800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Кылосова</a:t>
                </a:r>
                <a:r>
                  <a:rPr lang="ru-RU" sz="18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Кристина</a:t>
                </a:r>
                <a:endParaRPr lang="ru-RU" sz="18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263280" y="1799535"/>
              <a:ext cx="2257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«Безопасность</a:t>
              </a:r>
            </a:p>
            <a:p>
              <a:pPr algn="ctr"/>
              <a:r>
                <a:rPr lang="ru-RU" sz="1800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в сети</a:t>
              </a:r>
            </a:p>
            <a:p>
              <a:pPr algn="ctr"/>
              <a:r>
                <a:rPr lang="ru-RU" sz="1800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Интернет»</a:t>
              </a:r>
              <a:endParaRPr lang="ru-RU" sz="1800" i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" y="29825"/>
            <a:ext cx="2871733" cy="381686"/>
          </a:xfrm>
          <a:prstGeom prst="rect">
            <a:avLst/>
          </a:prstGeom>
        </p:spPr>
      </p:pic>
      <p:pic>
        <p:nvPicPr>
          <p:cNvPr id="12" name="Google Shape;68;p13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3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" y="-19898"/>
            <a:ext cx="91265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39725"/>
            <a:ext cx="3097213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-71864" y="-68323"/>
            <a:ext cx="9286139" cy="5278557"/>
            <a:chOff x="-71864" y="-68323"/>
            <a:chExt cx="9286139" cy="527855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71864" y="-68323"/>
              <a:ext cx="9286139" cy="5278557"/>
              <a:chOff x="-71864" y="-68323"/>
              <a:chExt cx="9286139" cy="5278557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1864" y="-68323"/>
                <a:ext cx="9286139" cy="5278557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907245" y="4709087"/>
                <a:ext cx="7569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smtClean="0">
                    <a:solidFill>
                      <a:schemeClr val="accent6">
                        <a:lumMod val="50000"/>
                      </a:schemeClr>
                    </a:solidFill>
                  </a:rPr>
                  <a:t>2020 </a:t>
                </a:r>
                <a:r>
                  <a:rPr lang="ru-RU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г.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606456" y="460470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9500" y="369802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</a:rPr>
              <a:t>Кылосова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Кристина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562" y="140705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«Безопасность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в сети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Интернет»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610" y="3729408"/>
            <a:ext cx="305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Учитель Проскурякова И. В.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89" l="0" r="100000">
                        <a14:backgroundMark x1="60303" y1="12676" x2="60303" y2="12676"/>
                        <a14:backgroundMark x1="69406" y1="18511" x2="69406" y2="18511"/>
                        <a14:backgroundMark x1="64981" y1="24950" x2="64981" y2="24950"/>
                        <a14:backgroundMark x1="59418" y1="51509" x2="59418" y2="51509"/>
                        <a14:backgroundMark x1="61062" y1="41046" x2="61062" y2="41046"/>
                        <a14:backgroundMark x1="68142" y1="42052" x2="68142" y2="42052"/>
                        <a14:backgroundMark x1="77750" y1="58954" x2="77750" y2="58954"/>
                        <a14:backgroundMark x1="70923" y1="84708" x2="70923" y2="84708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1" y="674386"/>
            <a:ext cx="4293303" cy="3110654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" y="8833"/>
            <a:ext cx="2559827" cy="345330"/>
          </a:xfrm>
          <a:prstGeom prst="rect">
            <a:avLst/>
          </a:prstGeom>
        </p:spPr>
      </p:pic>
      <p:pic>
        <p:nvPicPr>
          <p:cNvPr id="22" name="Google Shape;68;p13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668344" y="3723878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3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98 -0.11177 C -0.11684 -0.11084 -0.09306 -0.10714 -0.06875 -0.10467 C -0.0441 -0.07966 -0.01493 -0.08522 0.01093 -0.08089 C 0.02604 -0.07132 0.00955 -0.08089 0.04566 -0.07534 C 0.05017 -0.07503 0.0467 -0.07132 0.05121 -0.07071 C 0.05677 -0.06885 0.06215 -0.06885 0.0677 -0.06793 C 0.0802 -0.05465 0.0927 -0.06083 0.10711 -0.0599 C 0.11614 -0.05805 0.11927 -0.05558 0.12639 -0.05187 C 0.13941 -0.01915 0.1559 -0.04292 0.17378 -0.04415 C 0.17882 -0.04878 0.1809 -0.04971 0.18645 -0.04693 C 0.18264 -0.04354 0.17951 -0.03705 0.17552 -0.03427 C 0.16666 -0.01637 0.15902 -0.01544 0.14809 -0.01297 C 0.13906 -0.00525 0.13038 0.0037 0.1217 0.01358 C 0.11875 0.02161 0.11632 0.02562 0.1125 0.02902 C 0.10416 0.04538 0.09201 0.03303 0.08229 0.04476 C 0.03125 0.03519 -0.02205 0.04723 -0.07327 0.05001 C -0.07761 0.05402 -0.08195 0.05649 -0.08611 0.06082 C -0.09358 0.05773 -0.09601 0.05526 -0.10348 0.05773 C -0.11823 0.05372 -0.11424 0.05001 -0.13473 0.04692 C -0.14566 0.03766 -0.1573 0.04692 -0.16858 0.03735 C -0.179 0.04044 -0.18855 0.04569 -0.19861 0.05248 C -0.20191 0.05804 -0.20382 0.05927 -0.20608 0.06854 C -0.2033 0.07965 -0.20052 0.07903 -0.19601 0.08119 C -0.17778 0.10034 -0.17223 0.09293 -0.14566 0.09416 C -0.13386 0.09756 -0.12327 0.10713 -0.11181 0.11577 C -0.10365 0.13121 -0.09115 0.13028 -0.08247 0.1309 C -0.06893 0.13244 -0.05573 0.13275 -0.04219 0.13368 C -0.02049 0.14788 0.02725 0.14109 0.03941 0.1414 C 0.07864 0.13893 0.11215 0.13522 0.15 0.1414 C 0.1585 0.15066 0.1618 0.14788 0.17378 0.14912 C 0.18593 0.16147 0.21232 0.15776 0.21232 0.15807 C 0.22621 0.16147 0.23507 0.16641 0.25069 0.16733 C 0.25573 0.17196 0.2618 0.17845 0.26718 0.18122 C 0.27135 0.18308 0.28003 0.18616 0.28003 0.18647 C 0.28663 0.19141 0.29218 0.1945 0.2993 0.19604 C 0.29496 0.21395 0.27656 0.21549 0.26996 0.21766 C 0.25764 0.22877 0.23159 0.22537 0.23159 0.22599 C 0.22586 0.23031 0.22343 0.23093 0.21632 0.2334 C 0.19809 0.25347 0.19149 0.24235 0.16284 0.24359 C 0.14323 0.25625 0.12361 0.23433 0.1052 0.25409 C 0.09948 0.24822 0.09843 0.24915 0.09132 0.25162 C 0.08281 0.26057 0.07395 0.26551 0.06493 0.26983 C 0.05868 0.27601 0.0651 0.27107 0.05399 0.26983 C 0.04114 0.26829 0.0283 0.26829 0.01545 0.26736 C 0.00434 0.27014 -0.00695 0.28681 -0.01736 0.28805 C -0.02761 0.28959 -0.03768 0.29021 -0.04775 0.29083 C -0.05122 0.2933 -0.05434 0.29793 -0.05764 0.30132 C -0.07917 0.29978 -0.12535 0.31059 -0.1474 0.29083 C -0.16875 0.29237 -0.17934 0.28836 -0.1967 0.3041 C -0.20782 0.32417 -0.225 0.3183 -0.23611 0.31954 C -0.22691 0.32787 -0.21962 0.33868 -0.20955 0.343 C -0.20348 0.34979 -0.21077 0.34239 -0.19966 0.34856 C -0.1967 0.34979 -0.1941 0.35443 -0.19132 0.35597 C -0.18247 0.36276 -0.17361 0.36832 -0.16476 0.37449 C -0.15973 0.38499 -0.12813 0.38653 -0.12275 0.38808 C -0.11407 0.39209 -0.11146 0.39364 -0.10087 0.39549 C -0.09289 0.40352 -0.08525 0.41 -0.07691 0.4137 C -0.06823 0.42297 -0.05851 0.42482 -0.04948 0.42976 C -0.03594 0.43686 -0.02257 0.45044 -0.0092 0.45878 C -0.00226 0.46773 0.0052 0.46897 0.01267 0.47144 C 0.02135 0.47916 0.02934 0.48224 0.03836 0.4844 C 0.04618 0.49181 0.05486 0.49768 0.06302 0.50077 C 0.06805 0.50478 0.07257 0.50632 0.07777 0.50849 C 0.08194 0.51188 0.08489 0.51404 0.08958 0.51559 C 0.13715 0.56406 0.18906 0.55356 0.23871 0.55758 C 0.24479 0.56406 0.24757 0.56344 0.2552 0.56529 C 0.24027 0.57703 0.22135 0.56097 0.20573 0.55541 C 0.1717 0.54214 0.13698 0.55356 0.10243 0.55233 C 0.09357 0.54986 0.08368 0.55233 0.075 0.54492 C 0.06336 0.54893 0.05173 0.55264 0.0401 0.55541 C 0.02239 0.57147 0.00295 0.55603 -0.01563 0.56313 C -0.04757 0.58999 -0.10087 0.56406 -0.13924 0.56066 C -0.14809 0.55696 -0.15712 0.55603 -0.1658 0.56313 C -0.16771 0.56591 -0.16927 0.57023 -0.17118 0.57363 C -0.17205 0.57579 -0.16945 0.57733 -0.16858 0.57919 C -0.16667 0.58135 -0.16476 0.58166 -0.16285 0.58351 C -0.15643 0.59061 -0.15052 0.60111 -0.14375 0.60759 C -0.14098 0.61253 -0.13872 0.61531 -0.13542 0.61809 C -0.12969 0.62951 -0.12223 0.63352 -0.11545 0.63569 C -0.11216 0.63939 -0.10886 0.64217 -0.10539 0.64402 C -0.0915 0.65884 -0.07605 0.67428 -0.06146 0.68076 C -0.05712 0.68447 -0.05295 0.68879 -0.04861 0.69126 C -0.04236 0.69774 -0.0349 0.69712 -0.0283 0.69929 C -0.02188 0.70114 -0.01563 0.70608 -0.0092 0.70917 C -0.00122 0.7175 0.00902 0.72028 0.01736 0.72244 C 0.02083 0.72522 0.025 0.72522 0.0283 0.73016 C 0.03003 0.73356 0.03385 0.74066 0.03385 0.74097 C 0.03819 0.75918 0.03559 0.75331 0.0401 0.76196 C 0.04218 0.78017 0.04566 0.80055 0.0493 0.81722 C 0.05069 0.83173 0.05312 0.84408 0.05486 0.85859 C 0.05573 0.9188 0.05468 0.97622 0.05573 1.03674 C 0.05607 1.06174 0.05694 1.09632 0.06302 1.11546 C 0.06371 1.16826 0.06215 1.22074 0.06493 1.27261 C 0.06527 1.27817 0.0658 1.28774 0.0658 1.28866 L 0.07951 1.05001 " pathEditMode="relative" rAng="0" ptsTypes="fffffffffffffffffffffffffffffffffffffffffffffffffffffffffffffffffffffffffffffffffffffffffffff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70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54580" y="-4229"/>
            <a:ext cx="9214291" cy="5298761"/>
            <a:chOff x="-54580" y="-4229"/>
            <a:chExt cx="9214291" cy="5298761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-54580" y="-4229"/>
              <a:ext cx="9214291" cy="5298761"/>
              <a:chOff x="-54580" y="-4229"/>
              <a:chExt cx="9214291" cy="5298761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580" y="-4229"/>
                <a:ext cx="9214291" cy="5298761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156506" y="4853037"/>
                <a:ext cx="288032" cy="312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731103" y="4857851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3559" y="372554"/>
            <a:ext cx="4273927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Содержание: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  <a:hlinkClick r:id="rId5" action="ppaction://hlinksldjump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hlinkClick r:id="rId5" action="ppaction://hlinksldjump"/>
              </a:rPr>
              <a:t>Безграничные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hlinkClick r:id="rId5" action="ppaction://hlinksldjump"/>
              </a:rPr>
              <a:t>возможности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hlinkClick r:id="rId5" action="ppaction://hlinksldjump"/>
              </a:rPr>
              <a:t>Интернета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hlinkClick r:id="rId6" action="ppaction://hlinksldjump"/>
              </a:rPr>
              <a:t>Быстрый поиск информации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hlinkClick r:id="rId7" action="ppaction://hlinksldjump"/>
              </a:rPr>
              <a:t>Мошенничество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hlinkClick r:id="rId8" action="ppaction://hlinksldjump"/>
              </a:rPr>
              <a:t>Общение без границ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hlinkClick r:id="rId9" action="ppaction://hlinksldjump"/>
              </a:rPr>
              <a:t>Вирусы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hlinkClick r:id="rId10" action="ppaction://hlinksldjump"/>
              </a:rPr>
              <a:t>Обманчивые друзья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915566"/>
            <a:ext cx="424847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hlinkClick r:id="rId11" action="ppaction://hlinksldjump"/>
              </a:rPr>
              <a:t>Встреча с незнакомцем</a:t>
            </a:r>
            <a:endParaRPr lang="ru-RU" sz="1600" dirty="0" smtClean="0"/>
          </a:p>
          <a:p>
            <a:endParaRPr lang="ru-RU" sz="1600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hlinkClick r:id="rId12" action="ppaction://hlinksldjump"/>
              </a:rPr>
              <a:t>Дразнилки и оскорбления</a:t>
            </a:r>
            <a:endParaRPr lang="ru-RU" sz="16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600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hlinkClick r:id="rId13" action="ppaction://hlinksldjump"/>
              </a:rPr>
              <a:t>Вредные сайты</a:t>
            </a:r>
            <a:endParaRPr lang="ru-RU" sz="16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16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hlinkClick r:id="rId14" action="ppaction://hlinksldjump"/>
              </a:rPr>
              <a:t>Фикси</a:t>
            </a:r>
            <a:r>
              <a:rPr lang="ru-RU" sz="1600" dirty="0" smtClean="0">
                <a:hlinkClick r:id="rId14" action="ppaction://hlinksldjump"/>
              </a:rPr>
              <a:t> – советы. Осторожней в Интернете!</a:t>
            </a:r>
            <a:endParaRPr lang="ru-RU" sz="1600" dirty="0"/>
          </a:p>
          <a:p>
            <a:endParaRPr lang="ru-RU" sz="16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hlinkClick r:id="rId15" action="ppaction://hlinksldjump"/>
              </a:rPr>
              <a:t>Список использованной литературы</a:t>
            </a:r>
            <a:endParaRPr lang="ru-RU" sz="1600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9" name="Rent - Seasons Of Love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327" y="4349413"/>
            <a:ext cx="528218" cy="5282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18" name="Google Shape;68;p13"/>
          <p:cNvPicPr preferRelativeResize="0"/>
          <p:nvPr/>
        </p:nvPicPr>
        <p:blipFill rotWithShape="1"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596336" y="3792194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3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23" y="0"/>
            <a:ext cx="9217024" cy="5235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649" y="510122"/>
            <a:ext cx="350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Безграничные</a:t>
            </a:r>
          </a:p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возможности Интернета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18" y="13398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Интерне́т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всемирная система объединённых компьютерных сетей для хранения и передачи информации.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6" y="1995686"/>
            <a:ext cx="4175844" cy="280564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TextBox 14"/>
          <p:cNvSpPr txBox="1"/>
          <p:nvPr/>
        </p:nvSpPr>
        <p:spPr>
          <a:xfrm>
            <a:off x="2237866" y="47177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4933" y="284199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Где найти подругу Олю?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Прочитать, что было в школе?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узнать про все на свете?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Ну, конечно, в </a:t>
            </a:r>
            <a:r>
              <a:rPr lang="ru-RU" b="1" dirty="0" smtClean="0">
                <a:solidFill>
                  <a:srgbClr val="C00000"/>
                </a:solidFill>
              </a:rPr>
              <a:t>ИНТЕРНЕТЕ!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Там музеи, книги, игры,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Музыка, живые тигры!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Можно все, Друзья, найти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это сказочной сети!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687417" y="470617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1565" l="5693" r="93548">
                        <a14:foregroundMark x1="72391" y1="73984" x2="72391" y2="73984"/>
                        <a14:foregroundMark x1="71917" y1="70122" x2="71917" y2="70122"/>
                        <a14:foregroundMark x1="72391" y1="67581" x2="72391" y2="67581"/>
                        <a14:foregroundMark x1="75712" y1="73272" x2="75712" y2="73272"/>
                        <a14:foregroundMark x1="78178" y1="79370" x2="78178" y2="79370"/>
                        <a14:foregroundMark x1="78178" y1="79370" x2="78178" y2="79370"/>
                        <a14:foregroundMark x1="79412" y1="79370" x2="81120" y2="79167"/>
                        <a14:foregroundMark x1="81784" y1="77439" x2="81973" y2="76118"/>
                        <a14:foregroundMark x1="81120" y1="73780" x2="81120" y2="73780"/>
                        <a14:foregroundMark x1="80835" y1="72459" x2="80835" y2="71951"/>
                        <a14:foregroundMark x1="80835" y1="71240" x2="81784" y2="71240"/>
                        <a14:foregroundMark x1="82448" y1="71240" x2="82732" y2="72154"/>
                        <a14:foregroundMark x1="82922" y1="73780" x2="83017" y2="74797"/>
                        <a14:backgroundMark x1="45731" y1="83537" x2="45731" y2="83537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88" y="2115218"/>
            <a:ext cx="3117311" cy="2910279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7" action="ppaction://hlinksldjump" highlightClick="1"/>
          </p:cNvPr>
          <p:cNvSpPr/>
          <p:nvPr/>
        </p:nvSpPr>
        <p:spPr>
          <a:xfrm>
            <a:off x="169384" y="459963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5" name="Google Shape;68;p1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668344" y="3723878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0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-69940" y="1437"/>
            <a:ext cx="9217024" cy="5220336"/>
            <a:chOff x="-69940" y="1437"/>
            <a:chExt cx="9217024" cy="522033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-69940" y="1437"/>
              <a:ext cx="9217024" cy="5220336"/>
              <a:chOff x="-69940" y="1437"/>
              <a:chExt cx="9217024" cy="5220336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940" y="1437"/>
                <a:ext cx="9217024" cy="5220336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640966" y="4781824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7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043074" y="4781825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6</a:t>
              </a:r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04857" y="1094767"/>
            <a:ext cx="340343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Как не сбиться нам с пути?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Где и что в сети найти?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Нам поможет непременно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ПОИСКОВАЯ СИСТЕМА</a:t>
            </a: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Ей задай любой вопрос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Все, что интересно –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Вмиг ответ она найдет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покажет честно!</a:t>
            </a:r>
          </a:p>
          <a:p>
            <a:endParaRPr lang="ru-RU" dirty="0" smtClean="0"/>
          </a:p>
          <a:p>
            <a:endParaRPr lang="ru-RU" dirty="0"/>
          </a:p>
          <a:p>
            <a:endParaRPr lang="ru-RU" b="1" dirty="0" smtClean="0"/>
          </a:p>
          <a:p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05338" y="379749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Быстрый поиск</a:t>
            </a:r>
          </a:p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информации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8" b="89831" l="9984" r="96154"/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197">
            <a:off x="-81277" y="2384431"/>
            <a:ext cx="3868527" cy="29884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9313" y="372674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Поисковая система (поисковик)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– это сайт, обратившись к которому пользователь может найти интересующую его информацию по заданному ключевому запросу.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182" y1="7725" x2="38182" y2="7725"/>
                        <a14:foregroundMark x1="41023" y1="12017" x2="41023" y2="12017"/>
                        <a14:foregroundMark x1="49205" y1="10730" x2="49205" y2="10730"/>
                        <a14:foregroundMark x1="57273" y1="15880" x2="57273" y2="15880"/>
                        <a14:foregroundMark x1="60114" y1="17382" x2="60114" y2="17382"/>
                        <a14:foregroundMark x1="65568" y1="18455" x2="65568" y2="18455"/>
                        <a14:foregroundMark x1="37955" y1="42918" x2="37955" y2="42918"/>
                        <a14:foregroundMark x1="40682" y1="49142" x2="40682" y2="49142"/>
                        <a14:foregroundMark x1="44318" y1="46137" x2="44318" y2="46137"/>
                        <a14:foregroundMark x1="43068" y1="48712" x2="43068" y2="48712"/>
                        <a14:foregroundMark x1="41818" y1="49356" x2="41818" y2="49356"/>
                        <a14:foregroundMark x1="33523" y1="54292" x2="33523" y2="54292"/>
                        <a14:foregroundMark x1="29318" y1="50429" x2="29318" y2="50429"/>
                        <a14:foregroundMark x1="26932" y1="44635" x2="26932" y2="44635"/>
                        <a14:foregroundMark x1="21477" y1="47639" x2="21477" y2="47639"/>
                        <a14:foregroundMark x1="6136" y1="45708" x2="6136" y2="45708"/>
                        <a14:foregroundMark x1="13409" y1="81545" x2="13409" y2="81545"/>
                        <a14:foregroundMark x1="9205" y1="78541" x2="9205" y2="78541"/>
                        <a14:foregroundMark x1="11477" y1="81116" x2="11477" y2="81116"/>
                        <a14:foregroundMark x1="11477" y1="85837" x2="11477" y2="85837"/>
                        <a14:foregroundMark x1="14432" y1="86695" x2="14432" y2="86695"/>
                        <a14:foregroundMark x1="20000" y1="87983" x2="20000" y2="87983"/>
                        <a14:foregroundMark x1="22273" y1="88197" x2="22273" y2="88197"/>
                        <a14:foregroundMark x1="26364" y1="85837" x2="26364" y2="85837"/>
                        <a14:foregroundMark x1="30341" y1="87554" x2="30341" y2="87554"/>
                        <a14:foregroundMark x1="35795" y1="87339" x2="35795" y2="87339"/>
                        <a14:foregroundMark x1="39432" y1="87768" x2="39432" y2="87768"/>
                        <a14:backgroundMark x1="55795" y1="14378" x2="55795" y2="14378"/>
                        <a14:backgroundMark x1="42500" y1="46567" x2="42500" y2="46567"/>
                        <a14:backgroundMark x1="38523" y1="87768" x2="38523" y2="87768"/>
                        <a14:backgroundMark x1="34545" y1="87124" x2="34545" y2="87124"/>
                        <a14:backgroundMark x1="27614" y1="87768" x2="27614" y2="87768"/>
                        <a14:backgroundMark x1="19091" y1="89700" x2="19091" y2="89700"/>
                        <a14:backgroundMark x1="15909" y1="88412" x2="15909" y2="88412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61" y="1929943"/>
            <a:ext cx="3886209" cy="2057924"/>
          </a:xfrm>
          <a:prstGeom prst="rect">
            <a:avLst/>
          </a:prstGeom>
        </p:spPr>
      </p:pic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169384" y="4569022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3" name="Google Shape;68;p1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9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-31704" y="-35233"/>
            <a:ext cx="9189590" cy="5236046"/>
            <a:chOff x="-73846" y="-35233"/>
            <a:chExt cx="9189590" cy="5236046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-73846" y="-35233"/>
              <a:ext cx="9189590" cy="5236046"/>
              <a:chOff x="-73846" y="-35233"/>
              <a:chExt cx="9189590" cy="5236046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3846" y="-35233"/>
                <a:ext cx="9189590" cy="523604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478030" y="4809660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9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221340" y="481739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8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08293" y="5042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Мошенничество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72373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Мошенничество в Интернете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– один из видов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киберпреступления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целью которого является обман пользователей.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3091" y="155062"/>
            <a:ext cx="28083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Иногда тебе в сети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Могут встретиться вруны.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Обещают все на свете: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Подарить бесплатно детям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Телефон, щенка, айпод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поездку на курорт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Их условия не сложны: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СМС отправить можно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 телефона папы, мамы –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уже ты на Багамах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Ты мошенникам не верь,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Информацию проверь!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65016"/>
            <a:ext cx="2270434" cy="146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>
          <a:xfrm>
            <a:off x="1065850" y="2026480"/>
            <a:ext cx="2302038" cy="27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169384" y="4599635"/>
            <a:ext cx="504056" cy="420050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47539"/>
            <a:ext cx="2559827" cy="345330"/>
          </a:xfrm>
          <a:prstGeom prst="rect">
            <a:avLst/>
          </a:prstGeom>
        </p:spPr>
      </p:pic>
      <p:pic>
        <p:nvPicPr>
          <p:cNvPr id="22" name="Google Shape;68;p1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1304" r="21177"/>
          <a:stretch/>
        </p:blipFill>
        <p:spPr>
          <a:xfrm>
            <a:off x="7743512" y="3784409"/>
            <a:ext cx="1379700" cy="13539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7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834</Words>
  <Application>Microsoft Office PowerPoint</Application>
  <PresentationFormat>Экран (16:9)</PresentationFormat>
  <Paragraphs>232</Paragraphs>
  <Slides>20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Wingdings</vt:lpstr>
      <vt:lpstr>Roboto</vt:lpstr>
      <vt:lpstr>Material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Учитель-51</dc:creator>
  <cp:lastModifiedBy>Ирина</cp:lastModifiedBy>
  <cp:revision>75</cp:revision>
  <dcterms:modified xsi:type="dcterms:W3CDTF">2020-10-25T17:59:16Z</dcterms:modified>
</cp:coreProperties>
</file>